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Work Sans" charset="1" panose="00000000000000000000"/>
      <p:regular r:id="rId19"/>
    </p:embeddedFont>
    <p:embeddedFont>
      <p:font typeface="Yeseva One" charset="1" panose="00000500000000000000"/>
      <p:regular r:id="rId20"/>
    </p:embeddedFont>
    <p:embeddedFont>
      <p:font typeface="Oswald" charset="1" panose="00000500000000000000"/>
      <p:regular r:id="rId21"/>
    </p:embeddedFont>
    <p:embeddedFont>
      <p:font typeface="Work Sans Bold" charset="1" panose="00000000000000000000"/>
      <p:regular r:id="rId22"/>
    </p:embeddedFont>
    <p:embeddedFont>
      <p:font typeface="Canva Sans" charset="1" panose="020B0503030501040103"/>
      <p:regular r:id="rId23"/>
    </p:embeddedFont>
    <p:embeddedFont>
      <p:font typeface="Work Sans Italics" charset="1" panose="000000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jpe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2" Target="../media/image2.jpe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png" Type="http://schemas.openxmlformats.org/officeDocument/2006/relationships/image"/><Relationship Id="rId7" Target="../media/image29.jpeg" Type="http://schemas.openxmlformats.org/officeDocument/2006/relationships/image"/><Relationship Id="rId8" Target="../media/image6.jpeg" Type="http://schemas.openxmlformats.org/officeDocument/2006/relationships/image"/><Relationship Id="rId9" Target="../media/image3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35.jpeg" Type="http://schemas.openxmlformats.org/officeDocument/2006/relationships/image"/><Relationship Id="rId6" Target="http://www.leadersverige.se"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media/image36.jpe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 Id="rId5" Target="../media/image39.jpeg" Type="http://schemas.openxmlformats.org/officeDocument/2006/relationships/image"/><Relationship Id="rId6" Target="../media/image40.jpeg" Type="http://schemas.openxmlformats.org/officeDocument/2006/relationships/image"/><Relationship Id="rId7" Target="../media/image41.jpeg" Type="http://schemas.openxmlformats.org/officeDocument/2006/relationships/image"/><Relationship Id="rId8" Target="../media/image2.jpeg" Type="http://schemas.openxmlformats.org/officeDocument/2006/relationships/image"/><Relationship Id="rId9" Target="../media/image4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6.jpeg" Type="http://schemas.openxmlformats.org/officeDocument/2006/relationships/image"/><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https://mittnordvast.se/vara-stod/" TargetMode="External" Type="http://schemas.openxmlformats.org/officeDocument/2006/relationships/hyperlink"/><Relationship Id="rId5" Target="../media/image9.png" Type="http://schemas.openxmlformats.org/officeDocument/2006/relationships/image"/><Relationship Id="rId6" Target="../media/image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2.jpeg" Type="http://schemas.openxmlformats.org/officeDocument/2006/relationships/image"/><Relationship Id="rId4"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https://mittnordvast.se/vara-stod/" TargetMode="External" Type="http://schemas.openxmlformats.org/officeDocument/2006/relationships/hyperlink"/><Relationship Id="rId5" Target="https://mittnordvast.se/projekt/" TargetMode="External" Type="http://schemas.openxmlformats.org/officeDocument/2006/relationships/hyperlink"/><Relationship Id="rId6" Target="../media/image16.png" Type="http://schemas.openxmlformats.org/officeDocument/2006/relationships/image"/><Relationship Id="rId7" Target="../media/image2.jpeg" Type="http://schemas.openxmlformats.org/officeDocument/2006/relationships/image"/><Relationship Id="rId8"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https://mittnordvast.se/hitta-hem-i-mitt-nordvast/" TargetMode="External" Type="http://schemas.openxmlformats.org/officeDocument/2006/relationships/hyperlink"/><Relationship Id="rId7" Target="../media/image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70613" y="4768270"/>
            <a:ext cx="2688687" cy="4490030"/>
            <a:chOff x="0" y="0"/>
            <a:chExt cx="708132" cy="1182559"/>
          </a:xfrm>
        </p:grpSpPr>
        <p:sp>
          <p:nvSpPr>
            <p:cNvPr name="Freeform 3" id="3"/>
            <p:cNvSpPr/>
            <p:nvPr/>
          </p:nvSpPr>
          <p:spPr>
            <a:xfrm flipH="false" flipV="false" rot="0">
              <a:off x="0" y="0"/>
              <a:ext cx="708132" cy="1182559"/>
            </a:xfrm>
            <a:custGeom>
              <a:avLst/>
              <a:gdLst/>
              <a:ahLst/>
              <a:cxnLst/>
              <a:rect r="r" b="b" t="t" l="l"/>
              <a:pathLst>
                <a:path h="1182559" w="708132">
                  <a:moveTo>
                    <a:pt x="0" y="0"/>
                  </a:moveTo>
                  <a:lnTo>
                    <a:pt x="708132" y="0"/>
                  </a:lnTo>
                  <a:lnTo>
                    <a:pt x="708132" y="1182559"/>
                  </a:lnTo>
                  <a:lnTo>
                    <a:pt x="0" y="1182559"/>
                  </a:lnTo>
                  <a:close/>
                </a:path>
              </a:pathLst>
            </a:custGeom>
            <a:solidFill>
              <a:srgbClr val="505E32">
                <a:alpha val="95686"/>
              </a:srgbClr>
            </a:solidFill>
          </p:spPr>
        </p:sp>
        <p:sp>
          <p:nvSpPr>
            <p:cNvPr name="TextBox 4" id="4"/>
            <p:cNvSpPr txBox="true"/>
            <p:nvPr/>
          </p:nvSpPr>
          <p:spPr>
            <a:xfrm>
              <a:off x="0" y="-38100"/>
              <a:ext cx="708132" cy="1220659"/>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8700" y="1028700"/>
            <a:ext cx="16230600" cy="3739570"/>
            <a:chOff x="0" y="0"/>
            <a:chExt cx="2514545" cy="579357"/>
          </a:xfrm>
        </p:grpSpPr>
        <p:sp>
          <p:nvSpPr>
            <p:cNvPr name="Freeform 6" id="6"/>
            <p:cNvSpPr/>
            <p:nvPr/>
          </p:nvSpPr>
          <p:spPr>
            <a:xfrm flipH="false" flipV="false" rot="0">
              <a:off x="0" y="0"/>
              <a:ext cx="2514545" cy="579357"/>
            </a:xfrm>
            <a:custGeom>
              <a:avLst/>
              <a:gdLst/>
              <a:ahLst/>
              <a:cxnLst/>
              <a:rect r="r" b="b" t="t" l="l"/>
              <a:pathLst>
                <a:path h="579357" w="2514545">
                  <a:moveTo>
                    <a:pt x="0" y="0"/>
                  </a:moveTo>
                  <a:lnTo>
                    <a:pt x="2514545" y="0"/>
                  </a:lnTo>
                  <a:lnTo>
                    <a:pt x="2514545" y="579357"/>
                  </a:lnTo>
                  <a:lnTo>
                    <a:pt x="0" y="579357"/>
                  </a:lnTo>
                  <a:close/>
                </a:path>
              </a:pathLst>
            </a:custGeom>
            <a:blipFill>
              <a:blip r:embed="rId2"/>
              <a:stretch>
                <a:fillRect l="0" t="-94411" r="0" b="-94411"/>
              </a:stretch>
            </a:blipFill>
          </p:spPr>
        </p:sp>
      </p:grpSp>
      <p:sp>
        <p:nvSpPr>
          <p:cNvPr name="Freeform 7" id="7"/>
          <p:cNvSpPr/>
          <p:nvPr/>
        </p:nvSpPr>
        <p:spPr>
          <a:xfrm flipH="false" flipV="false" rot="0">
            <a:off x="1579700" y="6969333"/>
            <a:ext cx="6744058" cy="2288967"/>
          </a:xfrm>
          <a:custGeom>
            <a:avLst/>
            <a:gdLst/>
            <a:ahLst/>
            <a:cxnLst/>
            <a:rect r="r" b="b" t="t" l="l"/>
            <a:pathLst>
              <a:path h="2288967" w="6744058">
                <a:moveTo>
                  <a:pt x="0" y="0"/>
                </a:moveTo>
                <a:lnTo>
                  <a:pt x="6744058" y="0"/>
                </a:lnTo>
                <a:lnTo>
                  <a:pt x="6744058" y="2288967"/>
                </a:lnTo>
                <a:lnTo>
                  <a:pt x="0" y="2288967"/>
                </a:lnTo>
                <a:lnTo>
                  <a:pt x="0" y="0"/>
                </a:lnTo>
                <a:close/>
              </a:path>
            </a:pathLst>
          </a:custGeom>
          <a:blipFill>
            <a:blip r:embed="rId3"/>
            <a:stretch>
              <a:fillRect l="0" t="0" r="0" b="0"/>
            </a:stretch>
          </a:blipFill>
        </p:spPr>
      </p:sp>
      <p:grpSp>
        <p:nvGrpSpPr>
          <p:cNvPr name="Group 8" id="8"/>
          <p:cNvGrpSpPr/>
          <p:nvPr/>
        </p:nvGrpSpPr>
        <p:grpSpPr>
          <a:xfrm rot="0">
            <a:off x="0" y="0"/>
            <a:ext cx="419100" cy="10287000"/>
            <a:chOff x="0" y="0"/>
            <a:chExt cx="110380" cy="2709333"/>
          </a:xfrm>
        </p:grpSpPr>
        <p:sp>
          <p:nvSpPr>
            <p:cNvPr name="Freeform 9" id="9"/>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10" id="10"/>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9280309" y="6969333"/>
            <a:ext cx="2475522" cy="2288967"/>
          </a:xfrm>
          <a:custGeom>
            <a:avLst/>
            <a:gdLst/>
            <a:ahLst/>
            <a:cxnLst/>
            <a:rect r="r" b="b" t="t" l="l"/>
            <a:pathLst>
              <a:path h="2288967" w="2475522">
                <a:moveTo>
                  <a:pt x="0" y="0"/>
                </a:moveTo>
                <a:lnTo>
                  <a:pt x="2475522" y="0"/>
                </a:lnTo>
                <a:lnTo>
                  <a:pt x="2475522" y="2288967"/>
                </a:lnTo>
                <a:lnTo>
                  <a:pt x="0" y="2288967"/>
                </a:lnTo>
                <a:lnTo>
                  <a:pt x="0" y="0"/>
                </a:lnTo>
                <a:close/>
              </a:path>
            </a:pathLst>
          </a:custGeom>
          <a:blipFill>
            <a:blip r:embed="rId4"/>
            <a:stretch>
              <a:fillRect l="0" t="0" r="0" b="0"/>
            </a:stretch>
          </a:blipFill>
        </p:spPr>
      </p:sp>
      <p:sp>
        <p:nvSpPr>
          <p:cNvPr name="TextBox 12" id="12"/>
          <p:cNvSpPr txBox="true"/>
          <p:nvPr/>
        </p:nvSpPr>
        <p:spPr>
          <a:xfrm rot="0">
            <a:off x="15860749" y="381675"/>
            <a:ext cx="1253578" cy="207645"/>
          </a:xfrm>
          <a:prstGeom prst="rect">
            <a:avLst/>
          </a:prstGeom>
        </p:spPr>
        <p:txBody>
          <a:bodyPr anchor="t" rtlCol="false" tIns="0" lIns="0" bIns="0" rIns="0">
            <a:spAutoFit/>
          </a:bodyPr>
          <a:lstStyle/>
          <a:p>
            <a:pPr algn="ctr">
              <a:lnSpc>
                <a:spcPts val="1679"/>
              </a:lnSpc>
              <a:spcBef>
                <a:spcPct val="0"/>
              </a:spcBef>
            </a:pPr>
            <a:r>
              <a:rPr lang="en-US" sz="1200">
                <a:solidFill>
                  <a:srgbClr val="FFFFFF"/>
                </a:solidFill>
                <a:latin typeface="Work Sans"/>
                <a:ea typeface="Work Sans"/>
                <a:cs typeface="Work Sans"/>
                <a:sym typeface="Work Sans"/>
              </a:rPr>
              <a:t>Account</a:t>
            </a:r>
          </a:p>
        </p:txBody>
      </p:sp>
      <p:sp>
        <p:nvSpPr>
          <p:cNvPr name="TextBox 13" id="13"/>
          <p:cNvSpPr txBox="true"/>
          <p:nvPr/>
        </p:nvSpPr>
        <p:spPr>
          <a:xfrm rot="0">
            <a:off x="1579700" y="5520051"/>
            <a:ext cx="12486206" cy="1335019"/>
          </a:xfrm>
          <a:prstGeom prst="rect">
            <a:avLst/>
          </a:prstGeom>
        </p:spPr>
        <p:txBody>
          <a:bodyPr anchor="t" rtlCol="false" tIns="0" lIns="0" bIns="0" rIns="0">
            <a:spAutoFit/>
          </a:bodyPr>
          <a:lstStyle/>
          <a:p>
            <a:pPr algn="l">
              <a:lnSpc>
                <a:spcPts val="10322"/>
              </a:lnSpc>
            </a:pPr>
            <a:r>
              <a:rPr lang="en-US" sz="9299">
                <a:solidFill>
                  <a:srgbClr val="505E32"/>
                </a:solidFill>
                <a:latin typeface="Yeseva One"/>
                <a:ea typeface="Yeseva One"/>
                <a:cs typeface="Yeseva One"/>
                <a:sym typeface="Yeseva One"/>
              </a:rPr>
              <a:t>Verksamhetsrapport</a:t>
            </a:r>
          </a:p>
        </p:txBody>
      </p:sp>
      <p:sp>
        <p:nvSpPr>
          <p:cNvPr name="TextBox 14" id="14"/>
          <p:cNvSpPr txBox="true"/>
          <p:nvPr/>
        </p:nvSpPr>
        <p:spPr>
          <a:xfrm rot="0">
            <a:off x="1028700" y="-166648"/>
            <a:ext cx="14590116" cy="1504951"/>
          </a:xfrm>
          <a:prstGeom prst="rect">
            <a:avLst/>
          </a:prstGeom>
        </p:spPr>
        <p:txBody>
          <a:bodyPr anchor="t" rtlCol="false" tIns="0" lIns="0" bIns="0" rIns="0">
            <a:spAutoFit/>
          </a:bodyPr>
          <a:lstStyle/>
          <a:p>
            <a:pPr algn="l">
              <a:lnSpc>
                <a:spcPts val="4759"/>
              </a:lnSpc>
            </a:pPr>
          </a:p>
          <a:p>
            <a:pPr algn="l">
              <a:lnSpc>
                <a:spcPts val="3639"/>
              </a:lnSpc>
            </a:pPr>
            <a:r>
              <a:rPr lang="en-US" sz="2599" u="sng">
                <a:solidFill>
                  <a:srgbClr val="ACC280"/>
                </a:solidFill>
                <a:latin typeface="Oswald"/>
                <a:ea typeface="Oswald"/>
                <a:cs typeface="Oswald"/>
                <a:sym typeface="Oswald"/>
              </a:rPr>
              <a:t>Bjuv</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Båstad</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Eslöv</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Helsingborg</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Hörby</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Höganäs</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Höör</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Klippan</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Landskrona</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Svalöv</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Åstorp</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Ängelholm</a:t>
            </a:r>
            <a:r>
              <a:rPr lang="en-US" sz="2599">
                <a:solidFill>
                  <a:srgbClr val="ACC280"/>
                </a:solidFill>
                <a:latin typeface="Oswald"/>
                <a:ea typeface="Oswald"/>
                <a:cs typeface="Oswald"/>
                <a:sym typeface="Oswald"/>
              </a:rPr>
              <a:t> </a:t>
            </a:r>
            <a:r>
              <a:rPr lang="en-US" sz="2599" u="sng">
                <a:solidFill>
                  <a:srgbClr val="ACC280"/>
                </a:solidFill>
                <a:latin typeface="Oswald"/>
                <a:ea typeface="Oswald"/>
                <a:cs typeface="Oswald"/>
                <a:sym typeface="Oswald"/>
              </a:rPr>
              <a:t>Örkelljunga</a:t>
            </a:r>
          </a:p>
          <a:p>
            <a:pPr algn="l">
              <a:lnSpc>
                <a:spcPts val="3639"/>
              </a:lnSpc>
              <a:spcBef>
                <a:spcPct val="0"/>
              </a:spcBef>
            </a:pPr>
          </a:p>
        </p:txBody>
      </p:sp>
      <p:sp>
        <p:nvSpPr>
          <p:cNvPr name="TextBox 15" id="15"/>
          <p:cNvSpPr txBox="true"/>
          <p:nvPr/>
        </p:nvSpPr>
        <p:spPr>
          <a:xfrm rot="0">
            <a:off x="14853159" y="6239033"/>
            <a:ext cx="2123594" cy="591223"/>
          </a:xfrm>
          <a:prstGeom prst="rect">
            <a:avLst/>
          </a:prstGeom>
        </p:spPr>
        <p:txBody>
          <a:bodyPr anchor="t" rtlCol="false" tIns="0" lIns="0" bIns="0" rIns="0">
            <a:spAutoFit/>
          </a:bodyPr>
          <a:lstStyle/>
          <a:p>
            <a:pPr algn="ctr">
              <a:lnSpc>
                <a:spcPts val="4471"/>
              </a:lnSpc>
            </a:pPr>
            <a:r>
              <a:rPr lang="en-US" sz="4028" spc="100">
                <a:solidFill>
                  <a:srgbClr val="FFFFFF"/>
                </a:solidFill>
                <a:latin typeface="Yeseva One"/>
                <a:ea typeface="Yeseva One"/>
                <a:cs typeface="Yeseva One"/>
                <a:sym typeface="Yeseva One"/>
              </a:rPr>
              <a:t>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16230600" cy="4907109"/>
            <a:chOff x="0" y="0"/>
            <a:chExt cx="4274726" cy="1292407"/>
          </a:xfrm>
        </p:grpSpPr>
        <p:sp>
          <p:nvSpPr>
            <p:cNvPr name="Freeform 3" id="3"/>
            <p:cNvSpPr/>
            <p:nvPr/>
          </p:nvSpPr>
          <p:spPr>
            <a:xfrm flipH="false" flipV="false" rot="0">
              <a:off x="0" y="0"/>
              <a:ext cx="4274726" cy="1292407"/>
            </a:xfrm>
            <a:custGeom>
              <a:avLst/>
              <a:gdLst/>
              <a:ahLst/>
              <a:cxnLst/>
              <a:rect r="r" b="b" t="t" l="l"/>
              <a:pathLst>
                <a:path h="1292407" w="4274726">
                  <a:moveTo>
                    <a:pt x="0" y="0"/>
                  </a:moveTo>
                  <a:lnTo>
                    <a:pt x="4274726" y="0"/>
                  </a:lnTo>
                  <a:lnTo>
                    <a:pt x="4274726" y="1292407"/>
                  </a:lnTo>
                  <a:lnTo>
                    <a:pt x="0" y="1292407"/>
                  </a:lnTo>
                  <a:close/>
                </a:path>
              </a:pathLst>
            </a:custGeom>
            <a:solidFill>
              <a:srgbClr val="CDDFCE"/>
            </a:solidFill>
          </p:spPr>
        </p:sp>
        <p:sp>
          <p:nvSpPr>
            <p:cNvPr name="TextBox 4" id="4"/>
            <p:cNvSpPr txBox="true"/>
            <p:nvPr/>
          </p:nvSpPr>
          <p:spPr>
            <a:xfrm>
              <a:off x="0" y="-38100"/>
              <a:ext cx="4274726" cy="133050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8700" y="1028700"/>
            <a:ext cx="16230600" cy="2373131"/>
            <a:chOff x="0" y="0"/>
            <a:chExt cx="4274726" cy="625022"/>
          </a:xfrm>
        </p:grpSpPr>
        <p:sp>
          <p:nvSpPr>
            <p:cNvPr name="Freeform 6" id="6"/>
            <p:cNvSpPr/>
            <p:nvPr/>
          </p:nvSpPr>
          <p:spPr>
            <a:xfrm flipH="false" flipV="false" rot="0">
              <a:off x="0" y="0"/>
              <a:ext cx="4274726" cy="625022"/>
            </a:xfrm>
            <a:custGeom>
              <a:avLst/>
              <a:gdLst/>
              <a:ahLst/>
              <a:cxnLst/>
              <a:rect r="r" b="b" t="t" l="l"/>
              <a:pathLst>
                <a:path h="625022" w="4274726">
                  <a:moveTo>
                    <a:pt x="0" y="0"/>
                  </a:moveTo>
                  <a:lnTo>
                    <a:pt x="4274726" y="0"/>
                  </a:lnTo>
                  <a:lnTo>
                    <a:pt x="4274726" y="625022"/>
                  </a:lnTo>
                  <a:lnTo>
                    <a:pt x="0" y="625022"/>
                  </a:lnTo>
                  <a:close/>
                </a:path>
              </a:pathLst>
            </a:custGeom>
            <a:solidFill>
              <a:srgbClr val="898787"/>
            </a:solidFill>
          </p:spPr>
        </p:sp>
        <p:sp>
          <p:nvSpPr>
            <p:cNvPr name="TextBox 7" id="7"/>
            <p:cNvSpPr txBox="true"/>
            <p:nvPr/>
          </p:nvSpPr>
          <p:spPr>
            <a:xfrm>
              <a:off x="0" y="-38100"/>
              <a:ext cx="4274726" cy="663122"/>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28700" y="1576742"/>
            <a:ext cx="6086729" cy="3707986"/>
            <a:chOff x="0" y="0"/>
            <a:chExt cx="1881922" cy="1146452"/>
          </a:xfrm>
        </p:grpSpPr>
        <p:sp>
          <p:nvSpPr>
            <p:cNvPr name="Freeform 9" id="9"/>
            <p:cNvSpPr/>
            <p:nvPr/>
          </p:nvSpPr>
          <p:spPr>
            <a:xfrm flipH="false" flipV="false" rot="0">
              <a:off x="0" y="0"/>
              <a:ext cx="1881922" cy="1146452"/>
            </a:xfrm>
            <a:custGeom>
              <a:avLst/>
              <a:gdLst/>
              <a:ahLst/>
              <a:cxnLst/>
              <a:rect r="r" b="b" t="t" l="l"/>
              <a:pathLst>
                <a:path h="1146452" w="1881922">
                  <a:moveTo>
                    <a:pt x="0" y="0"/>
                  </a:moveTo>
                  <a:lnTo>
                    <a:pt x="1881922" y="0"/>
                  </a:lnTo>
                  <a:lnTo>
                    <a:pt x="1881922" y="1146452"/>
                  </a:lnTo>
                  <a:lnTo>
                    <a:pt x="0" y="1146452"/>
                  </a:lnTo>
                  <a:close/>
                </a:path>
              </a:pathLst>
            </a:custGeom>
            <a:blipFill>
              <a:blip r:embed="rId2"/>
              <a:stretch>
                <a:fillRect l="0" t="-11482" r="0" b="-11482"/>
              </a:stretch>
            </a:blipFill>
          </p:spPr>
        </p:sp>
      </p:grpSp>
      <p:grpSp>
        <p:nvGrpSpPr>
          <p:cNvPr name="Group 10" id="10"/>
          <p:cNvGrpSpPr/>
          <p:nvPr/>
        </p:nvGrpSpPr>
        <p:grpSpPr>
          <a:xfrm rot="0">
            <a:off x="0" y="0"/>
            <a:ext cx="419100" cy="10287000"/>
            <a:chOff x="0" y="0"/>
            <a:chExt cx="110380" cy="2709333"/>
          </a:xfrm>
        </p:grpSpPr>
        <p:sp>
          <p:nvSpPr>
            <p:cNvPr name="Freeform 11" id="11"/>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12" id="12"/>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3"/>
            <a:stretch>
              <a:fillRect l="0" t="0" r="0" b="0"/>
            </a:stretch>
          </a:blipFill>
        </p:spPr>
      </p:sp>
      <p:grpSp>
        <p:nvGrpSpPr>
          <p:cNvPr name="Group 14" id="14"/>
          <p:cNvGrpSpPr/>
          <p:nvPr/>
        </p:nvGrpSpPr>
        <p:grpSpPr>
          <a:xfrm rot="0">
            <a:off x="9110384" y="7650037"/>
            <a:ext cx="67233" cy="1576069"/>
            <a:chOff x="0" y="0"/>
            <a:chExt cx="17707" cy="415096"/>
          </a:xfrm>
        </p:grpSpPr>
        <p:sp>
          <p:nvSpPr>
            <p:cNvPr name="Freeform 15" id="15"/>
            <p:cNvSpPr/>
            <p:nvPr/>
          </p:nvSpPr>
          <p:spPr>
            <a:xfrm flipH="false" flipV="false" rot="0">
              <a:off x="0" y="0"/>
              <a:ext cx="17707" cy="415096"/>
            </a:xfrm>
            <a:custGeom>
              <a:avLst/>
              <a:gdLst/>
              <a:ahLst/>
              <a:cxnLst/>
              <a:rect r="r" b="b" t="t" l="l"/>
              <a:pathLst>
                <a:path h="415096" w="17707">
                  <a:moveTo>
                    <a:pt x="0" y="0"/>
                  </a:moveTo>
                  <a:lnTo>
                    <a:pt x="17707" y="0"/>
                  </a:lnTo>
                  <a:lnTo>
                    <a:pt x="17707" y="415096"/>
                  </a:lnTo>
                  <a:lnTo>
                    <a:pt x="0" y="415096"/>
                  </a:lnTo>
                  <a:close/>
                </a:path>
              </a:pathLst>
            </a:custGeom>
            <a:solidFill>
              <a:srgbClr val="9DBF9E"/>
            </a:solidFill>
          </p:spPr>
        </p:sp>
        <p:sp>
          <p:nvSpPr>
            <p:cNvPr name="TextBox 16" id="16"/>
            <p:cNvSpPr txBox="true"/>
            <p:nvPr/>
          </p:nvSpPr>
          <p:spPr>
            <a:xfrm>
              <a:off x="0" y="-38100"/>
              <a:ext cx="17707" cy="453196"/>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028700" y="5410348"/>
            <a:ext cx="6090197" cy="500171"/>
            <a:chOff x="0" y="0"/>
            <a:chExt cx="1604003" cy="131732"/>
          </a:xfrm>
        </p:grpSpPr>
        <p:sp>
          <p:nvSpPr>
            <p:cNvPr name="Freeform 18" id="18"/>
            <p:cNvSpPr/>
            <p:nvPr/>
          </p:nvSpPr>
          <p:spPr>
            <a:xfrm flipH="false" flipV="false" rot="0">
              <a:off x="0" y="0"/>
              <a:ext cx="1604003" cy="131732"/>
            </a:xfrm>
            <a:custGeom>
              <a:avLst/>
              <a:gdLst/>
              <a:ahLst/>
              <a:cxnLst/>
              <a:rect r="r" b="b" t="t" l="l"/>
              <a:pathLst>
                <a:path h="131732" w="1604003">
                  <a:moveTo>
                    <a:pt x="0" y="0"/>
                  </a:moveTo>
                  <a:lnTo>
                    <a:pt x="1604003" y="0"/>
                  </a:lnTo>
                  <a:lnTo>
                    <a:pt x="1604003" y="131732"/>
                  </a:lnTo>
                  <a:lnTo>
                    <a:pt x="0" y="131732"/>
                  </a:lnTo>
                  <a:close/>
                </a:path>
              </a:pathLst>
            </a:custGeom>
            <a:solidFill>
              <a:srgbClr val="5A3921"/>
            </a:solidFill>
          </p:spPr>
        </p:sp>
        <p:sp>
          <p:nvSpPr>
            <p:cNvPr name="TextBox 19" id="19"/>
            <p:cNvSpPr txBox="true"/>
            <p:nvPr/>
          </p:nvSpPr>
          <p:spPr>
            <a:xfrm>
              <a:off x="0" y="28575"/>
              <a:ext cx="1604003" cy="103157"/>
            </a:xfrm>
            <a:prstGeom prst="rect">
              <a:avLst/>
            </a:prstGeom>
          </p:spPr>
          <p:txBody>
            <a:bodyPr anchor="ctr" rtlCol="false" tIns="50800" lIns="50800" bIns="50800" rIns="50800"/>
            <a:lstStyle/>
            <a:p>
              <a:pPr algn="ctr">
                <a:lnSpc>
                  <a:spcPts val="1699"/>
                </a:lnSpc>
              </a:pPr>
            </a:p>
          </p:txBody>
        </p:sp>
      </p:grpSp>
      <p:grpSp>
        <p:nvGrpSpPr>
          <p:cNvPr name="Group 20" id="20"/>
          <p:cNvGrpSpPr/>
          <p:nvPr/>
        </p:nvGrpSpPr>
        <p:grpSpPr>
          <a:xfrm rot="0">
            <a:off x="11870372" y="5248648"/>
            <a:ext cx="5036880" cy="644015"/>
            <a:chOff x="0" y="0"/>
            <a:chExt cx="1326586" cy="169617"/>
          </a:xfrm>
        </p:grpSpPr>
        <p:sp>
          <p:nvSpPr>
            <p:cNvPr name="Freeform 21" id="21"/>
            <p:cNvSpPr/>
            <p:nvPr/>
          </p:nvSpPr>
          <p:spPr>
            <a:xfrm flipH="false" flipV="false" rot="0">
              <a:off x="0" y="0"/>
              <a:ext cx="1326586" cy="169617"/>
            </a:xfrm>
            <a:custGeom>
              <a:avLst/>
              <a:gdLst/>
              <a:ahLst/>
              <a:cxnLst/>
              <a:rect r="r" b="b" t="t" l="l"/>
              <a:pathLst>
                <a:path h="169617" w="1326586">
                  <a:moveTo>
                    <a:pt x="0" y="0"/>
                  </a:moveTo>
                  <a:lnTo>
                    <a:pt x="1326586" y="0"/>
                  </a:lnTo>
                  <a:lnTo>
                    <a:pt x="1326586" y="169617"/>
                  </a:lnTo>
                  <a:lnTo>
                    <a:pt x="0" y="169617"/>
                  </a:lnTo>
                  <a:close/>
                </a:path>
              </a:pathLst>
            </a:custGeom>
            <a:solidFill>
              <a:srgbClr val="5A3921"/>
            </a:solidFill>
          </p:spPr>
        </p:sp>
        <p:sp>
          <p:nvSpPr>
            <p:cNvPr name="TextBox 22" id="22"/>
            <p:cNvSpPr txBox="true"/>
            <p:nvPr/>
          </p:nvSpPr>
          <p:spPr>
            <a:xfrm>
              <a:off x="0" y="28575"/>
              <a:ext cx="1326586" cy="141042"/>
            </a:xfrm>
            <a:prstGeom prst="rect">
              <a:avLst/>
            </a:prstGeom>
          </p:spPr>
          <p:txBody>
            <a:bodyPr anchor="ctr" rtlCol="false" tIns="50800" lIns="50800" bIns="50800" rIns="50800"/>
            <a:lstStyle/>
            <a:p>
              <a:pPr algn="ctr">
                <a:lnSpc>
                  <a:spcPts val="1699"/>
                </a:lnSpc>
              </a:pPr>
            </a:p>
          </p:txBody>
        </p:sp>
      </p:grpSp>
      <p:sp>
        <p:nvSpPr>
          <p:cNvPr name="Freeform 23" id="23"/>
          <p:cNvSpPr/>
          <p:nvPr/>
        </p:nvSpPr>
        <p:spPr>
          <a:xfrm flipH="false" flipV="false" rot="0">
            <a:off x="11870372" y="1604599"/>
            <a:ext cx="3738935" cy="3644049"/>
          </a:xfrm>
          <a:custGeom>
            <a:avLst/>
            <a:gdLst/>
            <a:ahLst/>
            <a:cxnLst/>
            <a:rect r="r" b="b" t="t" l="l"/>
            <a:pathLst>
              <a:path h="3644049" w="3738935">
                <a:moveTo>
                  <a:pt x="0" y="0"/>
                </a:moveTo>
                <a:lnTo>
                  <a:pt x="3738935" y="0"/>
                </a:lnTo>
                <a:lnTo>
                  <a:pt x="3738935" y="3644049"/>
                </a:lnTo>
                <a:lnTo>
                  <a:pt x="0" y="3644049"/>
                </a:lnTo>
                <a:lnTo>
                  <a:pt x="0" y="0"/>
                </a:lnTo>
                <a:close/>
              </a:path>
            </a:pathLst>
          </a:custGeom>
          <a:blipFill>
            <a:blip r:embed="rId4"/>
            <a:stretch>
              <a:fillRect l="-137142" t="-50877" r="-129496" b="-18092"/>
            </a:stretch>
          </a:blipFill>
        </p:spPr>
      </p:sp>
      <p:sp>
        <p:nvSpPr>
          <p:cNvPr name="Freeform 24" id="24"/>
          <p:cNvSpPr/>
          <p:nvPr/>
        </p:nvSpPr>
        <p:spPr>
          <a:xfrm flipH="false" flipV="false" rot="0">
            <a:off x="7576097" y="2374346"/>
            <a:ext cx="3833606" cy="3833606"/>
          </a:xfrm>
          <a:custGeom>
            <a:avLst/>
            <a:gdLst/>
            <a:ahLst/>
            <a:cxnLst/>
            <a:rect r="r" b="b" t="t" l="l"/>
            <a:pathLst>
              <a:path h="3833606" w="3833606">
                <a:moveTo>
                  <a:pt x="0" y="0"/>
                </a:moveTo>
                <a:lnTo>
                  <a:pt x="3833606" y="0"/>
                </a:lnTo>
                <a:lnTo>
                  <a:pt x="3833606" y="3833606"/>
                </a:lnTo>
                <a:lnTo>
                  <a:pt x="0" y="3833606"/>
                </a:lnTo>
                <a:lnTo>
                  <a:pt x="0" y="0"/>
                </a:lnTo>
                <a:close/>
              </a:path>
            </a:pathLst>
          </a:custGeom>
          <a:blipFill>
            <a:blip r:embed="rId5"/>
            <a:stretch>
              <a:fillRect l="0" t="0" r="0" b="0"/>
            </a:stretch>
          </a:blipFill>
        </p:spPr>
      </p:sp>
      <p:sp>
        <p:nvSpPr>
          <p:cNvPr name="TextBox 25" id="25"/>
          <p:cNvSpPr txBox="true"/>
          <p:nvPr/>
        </p:nvSpPr>
        <p:spPr>
          <a:xfrm rot="0">
            <a:off x="1475026" y="6065077"/>
            <a:ext cx="11607636" cy="1146810"/>
          </a:xfrm>
          <a:prstGeom prst="rect">
            <a:avLst/>
          </a:prstGeom>
        </p:spPr>
        <p:txBody>
          <a:bodyPr anchor="t" rtlCol="false" tIns="0" lIns="0" bIns="0" rIns="0">
            <a:spAutoFit/>
          </a:bodyPr>
          <a:lstStyle/>
          <a:p>
            <a:pPr algn="l">
              <a:lnSpc>
                <a:spcPts val="9240"/>
              </a:lnSpc>
              <a:spcBef>
                <a:spcPct val="0"/>
              </a:spcBef>
            </a:pPr>
            <a:r>
              <a:rPr lang="en-US" sz="6600">
                <a:solidFill>
                  <a:srgbClr val="9DBF9E"/>
                </a:solidFill>
                <a:latin typeface="Yeseva One"/>
                <a:ea typeface="Yeseva One"/>
                <a:cs typeface="Yeseva One"/>
                <a:sym typeface="Yeseva One"/>
              </a:rPr>
              <a:t>Lära in och ut </a:t>
            </a:r>
          </a:p>
        </p:txBody>
      </p:sp>
      <p:sp>
        <p:nvSpPr>
          <p:cNvPr name="TextBox 26" id="26"/>
          <p:cNvSpPr txBox="true"/>
          <p:nvPr/>
        </p:nvSpPr>
        <p:spPr>
          <a:xfrm rot="0">
            <a:off x="1539917" y="7602412"/>
            <a:ext cx="7336231" cy="1388109"/>
          </a:xfrm>
          <a:prstGeom prst="rect">
            <a:avLst/>
          </a:prstGeom>
        </p:spPr>
        <p:txBody>
          <a:bodyPr anchor="t" rtlCol="false" tIns="0" lIns="0" bIns="0" rIns="0">
            <a:spAutoFit/>
          </a:bodyPr>
          <a:lstStyle/>
          <a:p>
            <a:pPr algn="ctr">
              <a:lnSpc>
                <a:spcPts val="2240"/>
              </a:lnSpc>
            </a:pPr>
            <a:r>
              <a:rPr lang="en-US" sz="1600">
                <a:solidFill>
                  <a:srgbClr val="5A3921"/>
                </a:solidFill>
                <a:latin typeface="Work Sans"/>
                <a:ea typeface="Work Sans"/>
                <a:cs typeface="Work Sans"/>
                <a:sym typeface="Work Sans"/>
              </a:rPr>
              <a:t> Projektet handla</a:t>
            </a:r>
            <a:r>
              <a:rPr lang="en-US" sz="1600">
                <a:solidFill>
                  <a:srgbClr val="5A3921"/>
                </a:solidFill>
                <a:latin typeface="Work Sans"/>
                <a:ea typeface="Work Sans"/>
                <a:cs typeface="Work Sans"/>
                <a:sym typeface="Work Sans"/>
              </a:rPr>
              <a:t>r om att hitta och lyssna på unga med NPF-diagnoser – hur blir de bemötta i samhället och hur önskar de bli bemötta. Detta genom att de ska lära sig att själva kommunicera sina behov och berätta sin egen historia och sina erfarenheter samt lära sig att sprida vidare detta via olika kanaler.</a:t>
            </a:r>
          </a:p>
        </p:txBody>
      </p:sp>
      <p:sp>
        <p:nvSpPr>
          <p:cNvPr name="TextBox 27" id="27"/>
          <p:cNvSpPr txBox="true"/>
          <p:nvPr/>
        </p:nvSpPr>
        <p:spPr>
          <a:xfrm rot="0">
            <a:off x="9271672" y="7602412"/>
            <a:ext cx="7336231" cy="1259204"/>
          </a:xfrm>
          <a:prstGeom prst="rect">
            <a:avLst/>
          </a:prstGeom>
        </p:spPr>
        <p:txBody>
          <a:bodyPr anchor="t" rtlCol="false" tIns="0" lIns="0" bIns="0" rIns="0">
            <a:spAutoFit/>
          </a:bodyPr>
          <a:lstStyle/>
          <a:p>
            <a:pPr algn="ctr">
              <a:lnSpc>
                <a:spcPts val="2520"/>
              </a:lnSpc>
            </a:pPr>
            <a:r>
              <a:rPr lang="en-US" sz="1800">
                <a:solidFill>
                  <a:srgbClr val="505E32"/>
                </a:solidFill>
                <a:latin typeface="Work Sans"/>
                <a:ea typeface="Work Sans"/>
                <a:cs typeface="Work Sans"/>
                <a:sym typeface="Work Sans"/>
              </a:rPr>
              <a:t>”V</a:t>
            </a:r>
            <a:r>
              <a:rPr lang="en-US" sz="1800">
                <a:solidFill>
                  <a:srgbClr val="505E32"/>
                </a:solidFill>
                <a:latin typeface="Work Sans"/>
                <a:ea typeface="Work Sans"/>
                <a:cs typeface="Work Sans"/>
                <a:sym typeface="Work Sans"/>
              </a:rPr>
              <a:t>i tror att genom att kommunicera våra berättelser kan vi inspirera och visa på exempel vad man kan ställas inför och hur man på olika sätt kan hantera ”verkligheten.”</a:t>
            </a:r>
          </a:p>
          <a:p>
            <a:pPr algn="ctr">
              <a:lnSpc>
                <a:spcPts val="2520"/>
              </a:lnSpc>
            </a:pPr>
          </a:p>
        </p:txBody>
      </p:sp>
      <p:sp>
        <p:nvSpPr>
          <p:cNvPr name="TextBox 28" id="28"/>
          <p:cNvSpPr txBox="true"/>
          <p:nvPr/>
        </p:nvSpPr>
        <p:spPr>
          <a:xfrm rot="0">
            <a:off x="11178855" y="5267126"/>
            <a:ext cx="5121970" cy="559435"/>
          </a:xfrm>
          <a:prstGeom prst="rect">
            <a:avLst/>
          </a:prstGeom>
        </p:spPr>
        <p:txBody>
          <a:bodyPr anchor="t" rtlCol="false" tIns="0" lIns="0" bIns="0" rIns="0">
            <a:spAutoFit/>
          </a:bodyPr>
          <a:lstStyle/>
          <a:p>
            <a:pPr algn="ctr">
              <a:lnSpc>
                <a:spcPts val="2240"/>
              </a:lnSpc>
            </a:pPr>
            <a:r>
              <a:rPr lang="en-US" sz="1600">
                <a:solidFill>
                  <a:srgbClr val="FFFFFF"/>
                </a:solidFill>
                <a:latin typeface="Yeseva One"/>
                <a:ea typeface="Yeseva One"/>
                <a:cs typeface="Yeseva One"/>
                <a:sym typeface="Yeseva One"/>
              </a:rPr>
              <a:t>Projektledare Catharina Jernse</a:t>
            </a:r>
          </a:p>
          <a:p>
            <a:pPr algn="ctr">
              <a:lnSpc>
                <a:spcPts val="2240"/>
              </a:lnSpc>
              <a:spcBef>
                <a:spcPct val="0"/>
              </a:spcBef>
            </a:pPr>
            <a:r>
              <a:rPr lang="en-US" sz="1600">
                <a:solidFill>
                  <a:srgbClr val="FFFFFF"/>
                </a:solidFill>
                <a:latin typeface="Yeseva One"/>
                <a:ea typeface="Yeseva One"/>
                <a:cs typeface="Yeseva One"/>
                <a:sym typeface="Yeseva One"/>
              </a:rPr>
              <a:t>catharina.jernse@mittnordvast.se</a:t>
            </a:r>
          </a:p>
        </p:txBody>
      </p:sp>
      <p:sp>
        <p:nvSpPr>
          <p:cNvPr name="TextBox 29" id="29"/>
          <p:cNvSpPr txBox="true"/>
          <p:nvPr/>
        </p:nvSpPr>
        <p:spPr>
          <a:xfrm rot="0">
            <a:off x="-563772" y="5495016"/>
            <a:ext cx="9271672" cy="283210"/>
          </a:xfrm>
          <a:prstGeom prst="rect">
            <a:avLst/>
          </a:prstGeom>
        </p:spPr>
        <p:txBody>
          <a:bodyPr anchor="t" rtlCol="false" tIns="0" lIns="0" bIns="0" rIns="0">
            <a:spAutoFit/>
          </a:bodyPr>
          <a:lstStyle/>
          <a:p>
            <a:pPr algn="ctr">
              <a:lnSpc>
                <a:spcPts val="2240"/>
              </a:lnSpc>
              <a:spcBef>
                <a:spcPct val="0"/>
              </a:spcBef>
            </a:pPr>
            <a:r>
              <a:rPr lang="en-US" sz="1600">
                <a:solidFill>
                  <a:srgbClr val="FFFFFF"/>
                </a:solidFill>
                <a:latin typeface="Yeseva One"/>
                <a:ea typeface="Yeseva One"/>
                <a:cs typeface="Yeseva One"/>
                <a:sym typeface="Yeseva One"/>
              </a:rPr>
              <a:t>Wille &amp; Eric, handledare:  ericwille@mittnordvast.se</a:t>
            </a:r>
          </a:p>
        </p:txBody>
      </p:sp>
      <p:sp>
        <p:nvSpPr>
          <p:cNvPr name="TextBox 30" id="30"/>
          <p:cNvSpPr txBox="true"/>
          <p:nvPr/>
        </p:nvSpPr>
        <p:spPr>
          <a:xfrm rot="0">
            <a:off x="1028700" y="306707"/>
            <a:ext cx="11607636" cy="721993"/>
          </a:xfrm>
          <a:prstGeom prst="rect">
            <a:avLst/>
          </a:prstGeom>
        </p:spPr>
        <p:txBody>
          <a:bodyPr anchor="t" rtlCol="false" tIns="0" lIns="0" bIns="0" rIns="0">
            <a:spAutoFit/>
          </a:bodyPr>
          <a:lstStyle/>
          <a:p>
            <a:pPr algn="l">
              <a:lnSpc>
                <a:spcPts val="5880"/>
              </a:lnSpc>
              <a:spcBef>
                <a:spcPct val="0"/>
              </a:spcBef>
            </a:pPr>
            <a:r>
              <a:rPr lang="en-US" sz="4200">
                <a:solidFill>
                  <a:srgbClr val="5A3921"/>
                </a:solidFill>
                <a:latin typeface="Yeseva One"/>
                <a:ea typeface="Yeseva One"/>
                <a:cs typeface="Yeseva One"/>
                <a:sym typeface="Yeseva One"/>
              </a:rPr>
              <a:t>LAG-ägt projekt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07643" y="5002956"/>
            <a:ext cx="2493958" cy="3485682"/>
            <a:chOff x="0" y="0"/>
            <a:chExt cx="656845" cy="918040"/>
          </a:xfrm>
        </p:grpSpPr>
        <p:sp>
          <p:nvSpPr>
            <p:cNvPr name="Freeform 3" id="3"/>
            <p:cNvSpPr/>
            <p:nvPr/>
          </p:nvSpPr>
          <p:spPr>
            <a:xfrm flipH="false" flipV="false" rot="0">
              <a:off x="0" y="0"/>
              <a:ext cx="656845" cy="918040"/>
            </a:xfrm>
            <a:custGeom>
              <a:avLst/>
              <a:gdLst/>
              <a:ahLst/>
              <a:cxnLst/>
              <a:rect r="r" b="b" t="t" l="l"/>
              <a:pathLst>
                <a:path h="918040" w="656845">
                  <a:moveTo>
                    <a:pt x="0" y="0"/>
                  </a:moveTo>
                  <a:lnTo>
                    <a:pt x="656845" y="0"/>
                  </a:lnTo>
                  <a:lnTo>
                    <a:pt x="656845" y="918040"/>
                  </a:lnTo>
                  <a:lnTo>
                    <a:pt x="0" y="918040"/>
                  </a:lnTo>
                  <a:close/>
                </a:path>
              </a:pathLst>
            </a:custGeom>
            <a:solidFill>
              <a:srgbClr val="004769"/>
            </a:solidFill>
          </p:spPr>
        </p:sp>
        <p:sp>
          <p:nvSpPr>
            <p:cNvPr name="TextBox 4" id="4"/>
            <p:cNvSpPr txBox="true"/>
            <p:nvPr/>
          </p:nvSpPr>
          <p:spPr>
            <a:xfrm>
              <a:off x="0" y="28575"/>
              <a:ext cx="656845" cy="889465"/>
            </a:xfrm>
            <a:prstGeom prst="rect">
              <a:avLst/>
            </a:prstGeom>
          </p:spPr>
          <p:txBody>
            <a:bodyPr anchor="ctr" rtlCol="false" tIns="50800" lIns="50800" bIns="50800" rIns="50800"/>
            <a:lstStyle/>
            <a:p>
              <a:pPr algn="ctr">
                <a:lnSpc>
                  <a:spcPts val="1699"/>
                </a:lnSpc>
              </a:pPr>
            </a:p>
          </p:txBody>
        </p:sp>
      </p:grpSp>
      <p:grpSp>
        <p:nvGrpSpPr>
          <p:cNvPr name="Group 5" id="5"/>
          <p:cNvGrpSpPr/>
          <p:nvPr/>
        </p:nvGrpSpPr>
        <p:grpSpPr>
          <a:xfrm rot="0">
            <a:off x="0" y="0"/>
            <a:ext cx="419100" cy="10287000"/>
            <a:chOff x="0" y="0"/>
            <a:chExt cx="110380" cy="2709333"/>
          </a:xfrm>
        </p:grpSpPr>
        <p:sp>
          <p:nvSpPr>
            <p:cNvPr name="Freeform 6" id="6"/>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7" id="7"/>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2"/>
            <a:stretch>
              <a:fillRect l="0" t="0" r="0" b="0"/>
            </a:stretch>
          </a:blipFill>
        </p:spPr>
      </p:sp>
      <p:grpSp>
        <p:nvGrpSpPr>
          <p:cNvPr name="Group 9" id="9"/>
          <p:cNvGrpSpPr/>
          <p:nvPr/>
        </p:nvGrpSpPr>
        <p:grpSpPr>
          <a:xfrm rot="0">
            <a:off x="5600647" y="5002956"/>
            <a:ext cx="2493958" cy="3485682"/>
            <a:chOff x="0" y="0"/>
            <a:chExt cx="656845" cy="918040"/>
          </a:xfrm>
        </p:grpSpPr>
        <p:sp>
          <p:nvSpPr>
            <p:cNvPr name="Freeform 10" id="10"/>
            <p:cNvSpPr/>
            <p:nvPr/>
          </p:nvSpPr>
          <p:spPr>
            <a:xfrm flipH="false" flipV="false" rot="0">
              <a:off x="0" y="0"/>
              <a:ext cx="656845" cy="918040"/>
            </a:xfrm>
            <a:custGeom>
              <a:avLst/>
              <a:gdLst/>
              <a:ahLst/>
              <a:cxnLst/>
              <a:rect r="r" b="b" t="t" l="l"/>
              <a:pathLst>
                <a:path h="918040" w="656845">
                  <a:moveTo>
                    <a:pt x="0" y="0"/>
                  </a:moveTo>
                  <a:lnTo>
                    <a:pt x="656845" y="0"/>
                  </a:lnTo>
                  <a:lnTo>
                    <a:pt x="656845" y="918040"/>
                  </a:lnTo>
                  <a:lnTo>
                    <a:pt x="0" y="918040"/>
                  </a:lnTo>
                  <a:close/>
                </a:path>
              </a:pathLst>
            </a:custGeom>
            <a:solidFill>
              <a:srgbClr val="004769"/>
            </a:solidFill>
          </p:spPr>
        </p:sp>
        <p:sp>
          <p:nvSpPr>
            <p:cNvPr name="TextBox 11" id="11"/>
            <p:cNvSpPr txBox="true"/>
            <p:nvPr/>
          </p:nvSpPr>
          <p:spPr>
            <a:xfrm>
              <a:off x="0" y="28575"/>
              <a:ext cx="656845" cy="889465"/>
            </a:xfrm>
            <a:prstGeom prst="rect">
              <a:avLst/>
            </a:prstGeom>
          </p:spPr>
          <p:txBody>
            <a:bodyPr anchor="ctr" rtlCol="false" tIns="50800" lIns="50800" bIns="50800" rIns="50800"/>
            <a:lstStyle/>
            <a:p>
              <a:pPr algn="ctr">
                <a:lnSpc>
                  <a:spcPts val="1699"/>
                </a:lnSpc>
              </a:pPr>
            </a:p>
          </p:txBody>
        </p:sp>
      </p:grpSp>
      <p:grpSp>
        <p:nvGrpSpPr>
          <p:cNvPr name="Group 12" id="12"/>
          <p:cNvGrpSpPr/>
          <p:nvPr/>
        </p:nvGrpSpPr>
        <p:grpSpPr>
          <a:xfrm rot="0">
            <a:off x="8423217" y="5012481"/>
            <a:ext cx="2493958" cy="3476157"/>
            <a:chOff x="0" y="0"/>
            <a:chExt cx="656845" cy="915531"/>
          </a:xfrm>
        </p:grpSpPr>
        <p:sp>
          <p:nvSpPr>
            <p:cNvPr name="Freeform 13" id="13"/>
            <p:cNvSpPr/>
            <p:nvPr/>
          </p:nvSpPr>
          <p:spPr>
            <a:xfrm flipH="false" flipV="false" rot="0">
              <a:off x="0" y="0"/>
              <a:ext cx="656845" cy="915531"/>
            </a:xfrm>
            <a:custGeom>
              <a:avLst/>
              <a:gdLst/>
              <a:ahLst/>
              <a:cxnLst/>
              <a:rect r="r" b="b" t="t" l="l"/>
              <a:pathLst>
                <a:path h="915531" w="656845">
                  <a:moveTo>
                    <a:pt x="0" y="0"/>
                  </a:moveTo>
                  <a:lnTo>
                    <a:pt x="656845" y="0"/>
                  </a:lnTo>
                  <a:lnTo>
                    <a:pt x="656845" y="915531"/>
                  </a:lnTo>
                  <a:lnTo>
                    <a:pt x="0" y="915531"/>
                  </a:lnTo>
                  <a:close/>
                </a:path>
              </a:pathLst>
            </a:custGeom>
            <a:solidFill>
              <a:srgbClr val="004769"/>
            </a:solidFill>
          </p:spPr>
        </p:sp>
        <p:sp>
          <p:nvSpPr>
            <p:cNvPr name="TextBox 14" id="14"/>
            <p:cNvSpPr txBox="true"/>
            <p:nvPr/>
          </p:nvSpPr>
          <p:spPr>
            <a:xfrm>
              <a:off x="0" y="28575"/>
              <a:ext cx="656845" cy="886956"/>
            </a:xfrm>
            <a:prstGeom prst="rect">
              <a:avLst/>
            </a:prstGeom>
          </p:spPr>
          <p:txBody>
            <a:bodyPr anchor="ctr" rtlCol="false" tIns="50800" lIns="50800" bIns="50800" rIns="50800"/>
            <a:lstStyle/>
            <a:p>
              <a:pPr algn="ctr">
                <a:lnSpc>
                  <a:spcPts val="1699"/>
                </a:lnSpc>
              </a:pPr>
            </a:p>
          </p:txBody>
        </p:sp>
      </p:grpSp>
      <p:grpSp>
        <p:nvGrpSpPr>
          <p:cNvPr name="Group 15" id="15"/>
          <p:cNvGrpSpPr/>
          <p:nvPr/>
        </p:nvGrpSpPr>
        <p:grpSpPr>
          <a:xfrm rot="0">
            <a:off x="14135032" y="5012481"/>
            <a:ext cx="2493958" cy="3476157"/>
            <a:chOff x="0" y="0"/>
            <a:chExt cx="656845" cy="915531"/>
          </a:xfrm>
        </p:grpSpPr>
        <p:sp>
          <p:nvSpPr>
            <p:cNvPr name="Freeform 16" id="16"/>
            <p:cNvSpPr/>
            <p:nvPr/>
          </p:nvSpPr>
          <p:spPr>
            <a:xfrm flipH="false" flipV="false" rot="0">
              <a:off x="0" y="0"/>
              <a:ext cx="656845" cy="915531"/>
            </a:xfrm>
            <a:custGeom>
              <a:avLst/>
              <a:gdLst/>
              <a:ahLst/>
              <a:cxnLst/>
              <a:rect r="r" b="b" t="t" l="l"/>
              <a:pathLst>
                <a:path h="915531" w="656845">
                  <a:moveTo>
                    <a:pt x="0" y="0"/>
                  </a:moveTo>
                  <a:lnTo>
                    <a:pt x="656845" y="0"/>
                  </a:lnTo>
                  <a:lnTo>
                    <a:pt x="656845" y="915531"/>
                  </a:lnTo>
                  <a:lnTo>
                    <a:pt x="0" y="915531"/>
                  </a:lnTo>
                  <a:close/>
                </a:path>
              </a:pathLst>
            </a:custGeom>
            <a:solidFill>
              <a:srgbClr val="004769"/>
            </a:solidFill>
          </p:spPr>
        </p:sp>
        <p:sp>
          <p:nvSpPr>
            <p:cNvPr name="TextBox 17" id="17"/>
            <p:cNvSpPr txBox="true"/>
            <p:nvPr/>
          </p:nvSpPr>
          <p:spPr>
            <a:xfrm>
              <a:off x="0" y="28575"/>
              <a:ext cx="656845" cy="886956"/>
            </a:xfrm>
            <a:prstGeom prst="rect">
              <a:avLst/>
            </a:prstGeom>
          </p:spPr>
          <p:txBody>
            <a:bodyPr anchor="ctr" rtlCol="false" tIns="50800" lIns="50800" bIns="50800" rIns="50800"/>
            <a:lstStyle/>
            <a:p>
              <a:pPr algn="ctr">
                <a:lnSpc>
                  <a:spcPts val="1699"/>
                </a:lnSpc>
              </a:pPr>
            </a:p>
          </p:txBody>
        </p:sp>
      </p:grpSp>
      <p:grpSp>
        <p:nvGrpSpPr>
          <p:cNvPr name="Group 18" id="18"/>
          <p:cNvGrpSpPr/>
          <p:nvPr/>
        </p:nvGrpSpPr>
        <p:grpSpPr>
          <a:xfrm rot="0">
            <a:off x="11279124" y="5012481"/>
            <a:ext cx="2493958" cy="3476157"/>
            <a:chOff x="0" y="0"/>
            <a:chExt cx="656845" cy="915531"/>
          </a:xfrm>
        </p:grpSpPr>
        <p:sp>
          <p:nvSpPr>
            <p:cNvPr name="Freeform 19" id="19"/>
            <p:cNvSpPr/>
            <p:nvPr/>
          </p:nvSpPr>
          <p:spPr>
            <a:xfrm flipH="false" flipV="false" rot="0">
              <a:off x="0" y="0"/>
              <a:ext cx="656845" cy="915531"/>
            </a:xfrm>
            <a:custGeom>
              <a:avLst/>
              <a:gdLst/>
              <a:ahLst/>
              <a:cxnLst/>
              <a:rect r="r" b="b" t="t" l="l"/>
              <a:pathLst>
                <a:path h="915531" w="656845">
                  <a:moveTo>
                    <a:pt x="0" y="0"/>
                  </a:moveTo>
                  <a:lnTo>
                    <a:pt x="656845" y="0"/>
                  </a:lnTo>
                  <a:lnTo>
                    <a:pt x="656845" y="915531"/>
                  </a:lnTo>
                  <a:lnTo>
                    <a:pt x="0" y="915531"/>
                  </a:lnTo>
                  <a:close/>
                </a:path>
              </a:pathLst>
            </a:custGeom>
            <a:solidFill>
              <a:srgbClr val="004769"/>
            </a:solidFill>
          </p:spPr>
        </p:sp>
        <p:sp>
          <p:nvSpPr>
            <p:cNvPr name="TextBox 20" id="20"/>
            <p:cNvSpPr txBox="true"/>
            <p:nvPr/>
          </p:nvSpPr>
          <p:spPr>
            <a:xfrm>
              <a:off x="0" y="28575"/>
              <a:ext cx="656845" cy="886956"/>
            </a:xfrm>
            <a:prstGeom prst="rect">
              <a:avLst/>
            </a:prstGeom>
          </p:spPr>
          <p:txBody>
            <a:bodyPr anchor="ctr" rtlCol="false" tIns="50800" lIns="50800" bIns="50800" rIns="50800"/>
            <a:lstStyle/>
            <a:p>
              <a:pPr algn="ctr">
                <a:lnSpc>
                  <a:spcPts val="1699"/>
                </a:lnSpc>
              </a:pPr>
            </a:p>
          </p:txBody>
        </p:sp>
      </p:grpSp>
      <p:grpSp>
        <p:nvGrpSpPr>
          <p:cNvPr name="Group 21" id="21"/>
          <p:cNvGrpSpPr/>
          <p:nvPr/>
        </p:nvGrpSpPr>
        <p:grpSpPr>
          <a:xfrm rot="0">
            <a:off x="2707643" y="8488637"/>
            <a:ext cx="4809889" cy="1687526"/>
            <a:chOff x="0" y="0"/>
            <a:chExt cx="1266802" cy="444451"/>
          </a:xfrm>
        </p:grpSpPr>
        <p:sp>
          <p:nvSpPr>
            <p:cNvPr name="Freeform 22" id="22"/>
            <p:cNvSpPr/>
            <p:nvPr/>
          </p:nvSpPr>
          <p:spPr>
            <a:xfrm flipH="false" flipV="false" rot="0">
              <a:off x="0" y="0"/>
              <a:ext cx="1266802" cy="444451"/>
            </a:xfrm>
            <a:custGeom>
              <a:avLst/>
              <a:gdLst/>
              <a:ahLst/>
              <a:cxnLst/>
              <a:rect r="r" b="b" t="t" l="l"/>
              <a:pathLst>
                <a:path h="444451" w="1266802">
                  <a:moveTo>
                    <a:pt x="0" y="0"/>
                  </a:moveTo>
                  <a:lnTo>
                    <a:pt x="1266802" y="0"/>
                  </a:lnTo>
                  <a:lnTo>
                    <a:pt x="1266802" y="444451"/>
                  </a:lnTo>
                  <a:lnTo>
                    <a:pt x="0" y="444451"/>
                  </a:lnTo>
                  <a:close/>
                </a:path>
              </a:pathLst>
            </a:custGeom>
            <a:solidFill>
              <a:srgbClr val="E0E8DE"/>
            </a:solidFill>
          </p:spPr>
        </p:sp>
        <p:sp>
          <p:nvSpPr>
            <p:cNvPr name="TextBox 23" id="23"/>
            <p:cNvSpPr txBox="true"/>
            <p:nvPr/>
          </p:nvSpPr>
          <p:spPr>
            <a:xfrm>
              <a:off x="0" y="28575"/>
              <a:ext cx="1266802" cy="415876"/>
            </a:xfrm>
            <a:prstGeom prst="rect">
              <a:avLst/>
            </a:prstGeom>
          </p:spPr>
          <p:txBody>
            <a:bodyPr anchor="ctr" rtlCol="false" tIns="50800" lIns="50800" bIns="50800" rIns="50800"/>
            <a:lstStyle/>
            <a:p>
              <a:pPr algn="ctr">
                <a:lnSpc>
                  <a:spcPts val="1699"/>
                </a:lnSpc>
              </a:pPr>
            </a:p>
          </p:txBody>
        </p:sp>
      </p:grpSp>
      <p:pic>
        <p:nvPicPr>
          <p:cNvPr name="Picture 24" id="24"/>
          <p:cNvPicPr>
            <a:picLocks noChangeAspect="true"/>
          </p:cNvPicPr>
          <p:nvPr/>
        </p:nvPicPr>
        <p:blipFill>
          <a:blip r:embed="rId3"/>
          <a:stretch>
            <a:fillRect/>
          </a:stretch>
        </p:blipFill>
        <p:spPr>
          <a:xfrm rot="0">
            <a:off x="3001381" y="8642032"/>
            <a:ext cx="244433" cy="336763"/>
          </a:xfrm>
          <a:prstGeom prst="rect">
            <a:avLst/>
          </a:prstGeom>
        </p:spPr>
      </p:pic>
      <p:sp>
        <p:nvSpPr>
          <p:cNvPr name="Freeform 25" id="25"/>
          <p:cNvSpPr/>
          <p:nvPr/>
        </p:nvSpPr>
        <p:spPr>
          <a:xfrm flipH="false" flipV="false" rot="0">
            <a:off x="3029445" y="9694290"/>
            <a:ext cx="193046" cy="183635"/>
          </a:xfrm>
          <a:custGeom>
            <a:avLst/>
            <a:gdLst/>
            <a:ahLst/>
            <a:cxnLst/>
            <a:rect r="r" b="b" t="t" l="l"/>
            <a:pathLst>
              <a:path h="183635" w="193046">
                <a:moveTo>
                  <a:pt x="0" y="0"/>
                </a:moveTo>
                <a:lnTo>
                  <a:pt x="193046" y="0"/>
                </a:lnTo>
                <a:lnTo>
                  <a:pt x="193046" y="183635"/>
                </a:lnTo>
                <a:lnTo>
                  <a:pt x="0" y="1836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6" id="26"/>
          <p:cNvGrpSpPr/>
          <p:nvPr/>
        </p:nvGrpSpPr>
        <p:grpSpPr>
          <a:xfrm rot="0">
            <a:off x="11279124" y="2467307"/>
            <a:ext cx="2493958" cy="2438088"/>
            <a:chOff x="0" y="0"/>
            <a:chExt cx="812800" cy="794592"/>
          </a:xfrm>
        </p:grpSpPr>
        <p:sp>
          <p:nvSpPr>
            <p:cNvPr name="Freeform 27" id="27"/>
            <p:cNvSpPr/>
            <p:nvPr/>
          </p:nvSpPr>
          <p:spPr>
            <a:xfrm flipH="false" flipV="false" rot="0">
              <a:off x="0" y="0"/>
              <a:ext cx="812800" cy="794592"/>
            </a:xfrm>
            <a:custGeom>
              <a:avLst/>
              <a:gdLst/>
              <a:ahLst/>
              <a:cxnLst/>
              <a:rect r="r" b="b" t="t" l="l"/>
              <a:pathLst>
                <a:path h="794592" w="812800">
                  <a:moveTo>
                    <a:pt x="0" y="0"/>
                  </a:moveTo>
                  <a:lnTo>
                    <a:pt x="812800" y="0"/>
                  </a:lnTo>
                  <a:lnTo>
                    <a:pt x="812800" y="794592"/>
                  </a:lnTo>
                  <a:lnTo>
                    <a:pt x="0" y="794592"/>
                  </a:lnTo>
                  <a:close/>
                </a:path>
              </a:pathLst>
            </a:custGeom>
            <a:blipFill>
              <a:blip r:embed="rId6"/>
              <a:stretch>
                <a:fillRect l="0" t="-11960" r="0" b="-11960"/>
              </a:stretch>
            </a:blipFill>
          </p:spPr>
        </p:sp>
      </p:grpSp>
      <p:sp>
        <p:nvSpPr>
          <p:cNvPr name="Freeform 28" id="28"/>
          <p:cNvSpPr/>
          <p:nvPr/>
        </p:nvSpPr>
        <p:spPr>
          <a:xfrm flipH="false" flipV="false" rot="0">
            <a:off x="8423217" y="2454161"/>
            <a:ext cx="2493958" cy="2438088"/>
          </a:xfrm>
          <a:custGeom>
            <a:avLst/>
            <a:gdLst/>
            <a:ahLst/>
            <a:cxnLst/>
            <a:rect r="r" b="b" t="t" l="l"/>
            <a:pathLst>
              <a:path h="2438088" w="2493958">
                <a:moveTo>
                  <a:pt x="0" y="0"/>
                </a:moveTo>
                <a:lnTo>
                  <a:pt x="2493957" y="0"/>
                </a:lnTo>
                <a:lnTo>
                  <a:pt x="2493957" y="2438088"/>
                </a:lnTo>
                <a:lnTo>
                  <a:pt x="0" y="2438088"/>
                </a:lnTo>
                <a:lnTo>
                  <a:pt x="0" y="0"/>
                </a:lnTo>
                <a:close/>
              </a:path>
            </a:pathLst>
          </a:custGeom>
          <a:blipFill>
            <a:blip r:embed="rId7"/>
            <a:stretch>
              <a:fillRect l="0" t="-18194" r="0" b="-18194"/>
            </a:stretch>
          </a:blipFill>
        </p:spPr>
      </p:sp>
      <p:sp>
        <p:nvSpPr>
          <p:cNvPr name="Freeform 29" id="29"/>
          <p:cNvSpPr/>
          <p:nvPr/>
        </p:nvSpPr>
        <p:spPr>
          <a:xfrm flipH="false" flipV="false" rot="0">
            <a:off x="2707643" y="2398291"/>
            <a:ext cx="2497716" cy="2507103"/>
          </a:xfrm>
          <a:custGeom>
            <a:avLst/>
            <a:gdLst/>
            <a:ahLst/>
            <a:cxnLst/>
            <a:rect r="r" b="b" t="t" l="l"/>
            <a:pathLst>
              <a:path h="2507103" w="2497716">
                <a:moveTo>
                  <a:pt x="0" y="0"/>
                </a:moveTo>
                <a:lnTo>
                  <a:pt x="2497716" y="0"/>
                </a:lnTo>
                <a:lnTo>
                  <a:pt x="2497716" y="2507103"/>
                </a:lnTo>
                <a:lnTo>
                  <a:pt x="0" y="2507103"/>
                </a:lnTo>
                <a:lnTo>
                  <a:pt x="0" y="0"/>
                </a:lnTo>
                <a:close/>
              </a:path>
            </a:pathLst>
          </a:custGeom>
          <a:blipFill>
            <a:blip r:embed="rId8"/>
            <a:stretch>
              <a:fillRect l="-43888" t="0" r="-31100" b="-30750"/>
            </a:stretch>
          </a:blipFill>
        </p:spPr>
      </p:sp>
      <p:sp>
        <p:nvSpPr>
          <p:cNvPr name="Freeform 30" id="30"/>
          <p:cNvSpPr/>
          <p:nvPr/>
        </p:nvSpPr>
        <p:spPr>
          <a:xfrm flipH="false" flipV="false" rot="0">
            <a:off x="5567309" y="2398291"/>
            <a:ext cx="2486679" cy="2493958"/>
          </a:xfrm>
          <a:custGeom>
            <a:avLst/>
            <a:gdLst/>
            <a:ahLst/>
            <a:cxnLst/>
            <a:rect r="r" b="b" t="t" l="l"/>
            <a:pathLst>
              <a:path h="2493958" w="2486679">
                <a:moveTo>
                  <a:pt x="0" y="0"/>
                </a:moveTo>
                <a:lnTo>
                  <a:pt x="2486679" y="0"/>
                </a:lnTo>
                <a:lnTo>
                  <a:pt x="2486679" y="2493958"/>
                </a:lnTo>
                <a:lnTo>
                  <a:pt x="0" y="2493958"/>
                </a:lnTo>
                <a:lnTo>
                  <a:pt x="0" y="0"/>
                </a:lnTo>
                <a:close/>
              </a:path>
            </a:pathLst>
          </a:custGeom>
          <a:blipFill>
            <a:blip r:embed="rId9"/>
            <a:stretch>
              <a:fillRect l="0" t="-14588" r="0" b="-14588"/>
            </a:stretch>
          </a:blipFill>
        </p:spPr>
      </p:sp>
      <p:sp>
        <p:nvSpPr>
          <p:cNvPr name="Freeform 31" id="31"/>
          <p:cNvSpPr/>
          <p:nvPr/>
        </p:nvSpPr>
        <p:spPr>
          <a:xfrm flipH="false" flipV="false" rot="0">
            <a:off x="14135032" y="2467307"/>
            <a:ext cx="2484433" cy="2438088"/>
          </a:xfrm>
          <a:custGeom>
            <a:avLst/>
            <a:gdLst/>
            <a:ahLst/>
            <a:cxnLst/>
            <a:rect r="r" b="b" t="t" l="l"/>
            <a:pathLst>
              <a:path h="2438088" w="2484433">
                <a:moveTo>
                  <a:pt x="0" y="0"/>
                </a:moveTo>
                <a:lnTo>
                  <a:pt x="2484432" y="0"/>
                </a:lnTo>
                <a:lnTo>
                  <a:pt x="2484432" y="2438087"/>
                </a:lnTo>
                <a:lnTo>
                  <a:pt x="0" y="2438087"/>
                </a:lnTo>
                <a:lnTo>
                  <a:pt x="0" y="0"/>
                </a:lnTo>
                <a:close/>
              </a:path>
            </a:pathLst>
          </a:custGeom>
          <a:blipFill>
            <a:blip r:embed="rId10"/>
            <a:stretch>
              <a:fillRect l="-3138" t="-11076" r="-5865" b="0"/>
            </a:stretch>
          </a:blipFill>
        </p:spPr>
      </p:sp>
      <p:sp>
        <p:nvSpPr>
          <p:cNvPr name="TextBox 32" id="32"/>
          <p:cNvSpPr txBox="true"/>
          <p:nvPr/>
        </p:nvSpPr>
        <p:spPr>
          <a:xfrm rot="0">
            <a:off x="2690060" y="1114425"/>
            <a:ext cx="14569240" cy="893445"/>
          </a:xfrm>
          <a:prstGeom prst="rect">
            <a:avLst/>
          </a:prstGeom>
        </p:spPr>
        <p:txBody>
          <a:bodyPr anchor="t" rtlCol="false" tIns="0" lIns="0" bIns="0" rIns="0">
            <a:spAutoFit/>
          </a:bodyPr>
          <a:lstStyle/>
          <a:p>
            <a:pPr algn="l">
              <a:lnSpc>
                <a:spcPts val="6840"/>
              </a:lnSpc>
            </a:pPr>
            <a:r>
              <a:rPr lang="en-US" sz="6000">
                <a:solidFill>
                  <a:srgbClr val="505E32"/>
                </a:solidFill>
                <a:latin typeface="Yeseva One"/>
                <a:ea typeface="Yeseva One"/>
                <a:cs typeface="Yeseva One"/>
                <a:sym typeface="Yeseva One"/>
              </a:rPr>
              <a:t>Det är oss du möter på kontoret!</a:t>
            </a:r>
          </a:p>
        </p:txBody>
      </p:sp>
      <p:sp>
        <p:nvSpPr>
          <p:cNvPr name="TextBox 33" id="33"/>
          <p:cNvSpPr txBox="true"/>
          <p:nvPr/>
        </p:nvSpPr>
        <p:spPr>
          <a:xfrm rot="0">
            <a:off x="3466834" y="8689146"/>
            <a:ext cx="3286550" cy="221615"/>
          </a:xfrm>
          <a:prstGeom prst="rect">
            <a:avLst/>
          </a:prstGeom>
        </p:spPr>
        <p:txBody>
          <a:bodyPr anchor="t" rtlCol="false" tIns="0" lIns="0" bIns="0" rIns="0">
            <a:spAutoFit/>
          </a:bodyPr>
          <a:lstStyle/>
          <a:p>
            <a:pPr algn="ctr">
              <a:lnSpc>
                <a:spcPts val="1599"/>
              </a:lnSpc>
              <a:spcBef>
                <a:spcPct val="0"/>
              </a:spcBef>
            </a:pPr>
            <a:r>
              <a:rPr lang="en-US" sz="1599">
                <a:solidFill>
                  <a:srgbClr val="505E32"/>
                </a:solidFill>
                <a:latin typeface="Yeseva One"/>
                <a:ea typeface="Yeseva One"/>
                <a:cs typeface="Yeseva One"/>
                <a:sym typeface="Yeseva One"/>
              </a:rPr>
              <a:t>LEADER SKÅNE MITT NORDVÄST</a:t>
            </a:r>
          </a:p>
        </p:txBody>
      </p:sp>
      <p:sp>
        <p:nvSpPr>
          <p:cNvPr name="TextBox 34" id="34"/>
          <p:cNvSpPr txBox="true"/>
          <p:nvPr/>
        </p:nvSpPr>
        <p:spPr>
          <a:xfrm rot="0">
            <a:off x="3966611" y="8967911"/>
            <a:ext cx="2291953" cy="421640"/>
          </a:xfrm>
          <a:prstGeom prst="rect">
            <a:avLst/>
          </a:prstGeom>
        </p:spPr>
        <p:txBody>
          <a:bodyPr anchor="t" rtlCol="false" tIns="0" lIns="0" bIns="0" rIns="0">
            <a:spAutoFit/>
          </a:bodyPr>
          <a:lstStyle/>
          <a:p>
            <a:pPr algn="l">
              <a:lnSpc>
                <a:spcPts val="1599"/>
              </a:lnSpc>
            </a:pPr>
            <a:r>
              <a:rPr lang="en-US" sz="1599">
                <a:solidFill>
                  <a:srgbClr val="505E32"/>
                </a:solidFill>
                <a:latin typeface="Yeseva One"/>
                <a:ea typeface="Yeseva One"/>
                <a:cs typeface="Yeseva One"/>
                <a:sym typeface="Yeseva One"/>
              </a:rPr>
              <a:t>Parkgatan 4</a:t>
            </a:r>
          </a:p>
          <a:p>
            <a:pPr algn="l">
              <a:lnSpc>
                <a:spcPts val="1599"/>
              </a:lnSpc>
              <a:spcBef>
                <a:spcPct val="0"/>
              </a:spcBef>
            </a:pPr>
            <a:r>
              <a:rPr lang="en-US" sz="1599">
                <a:solidFill>
                  <a:srgbClr val="505E32"/>
                </a:solidFill>
                <a:latin typeface="Yeseva One"/>
                <a:ea typeface="Yeseva One"/>
                <a:cs typeface="Yeseva One"/>
                <a:sym typeface="Yeseva One"/>
              </a:rPr>
              <a:t>SE- 264 52 Ljungbyhed</a:t>
            </a:r>
          </a:p>
        </p:txBody>
      </p:sp>
      <p:sp>
        <p:nvSpPr>
          <p:cNvPr name="TextBox 35" id="35"/>
          <p:cNvSpPr txBox="true"/>
          <p:nvPr/>
        </p:nvSpPr>
        <p:spPr>
          <a:xfrm rot="0">
            <a:off x="3466834" y="9684825"/>
            <a:ext cx="2227915" cy="221615"/>
          </a:xfrm>
          <a:prstGeom prst="rect">
            <a:avLst/>
          </a:prstGeom>
        </p:spPr>
        <p:txBody>
          <a:bodyPr anchor="t" rtlCol="false" tIns="0" lIns="0" bIns="0" rIns="0">
            <a:spAutoFit/>
          </a:bodyPr>
          <a:lstStyle/>
          <a:p>
            <a:pPr algn="l">
              <a:lnSpc>
                <a:spcPts val="1599"/>
              </a:lnSpc>
              <a:spcBef>
                <a:spcPct val="0"/>
              </a:spcBef>
            </a:pPr>
            <a:r>
              <a:rPr lang="en-US" sz="1599">
                <a:solidFill>
                  <a:srgbClr val="505E32"/>
                </a:solidFill>
                <a:latin typeface="Yeseva One"/>
                <a:ea typeface="Yeseva One"/>
                <a:cs typeface="Yeseva One"/>
                <a:sym typeface="Yeseva One"/>
              </a:rPr>
              <a:t>info@mittnordvast.se</a:t>
            </a:r>
          </a:p>
        </p:txBody>
      </p:sp>
      <p:sp>
        <p:nvSpPr>
          <p:cNvPr name="TextBox 36" id="36"/>
          <p:cNvSpPr txBox="true"/>
          <p:nvPr/>
        </p:nvSpPr>
        <p:spPr>
          <a:xfrm rot="0">
            <a:off x="11405717" y="5162550"/>
            <a:ext cx="2197103" cy="2009775"/>
          </a:xfrm>
          <a:prstGeom prst="rect">
            <a:avLst/>
          </a:prstGeom>
        </p:spPr>
        <p:txBody>
          <a:bodyPr anchor="t" rtlCol="false" tIns="0" lIns="0" bIns="0" rIns="0">
            <a:spAutoFit/>
          </a:bodyPr>
          <a:lstStyle/>
          <a:p>
            <a:pPr algn="ctr">
              <a:lnSpc>
                <a:spcPts val="1499"/>
              </a:lnSpc>
              <a:spcBef>
                <a:spcPct val="0"/>
              </a:spcBef>
            </a:pPr>
            <a:r>
              <a:rPr lang="en-US" sz="1499">
                <a:solidFill>
                  <a:srgbClr val="FFFFFF"/>
                </a:solidFill>
                <a:latin typeface="Yeseva One"/>
                <a:ea typeface="Yeseva One"/>
                <a:cs typeface="Yeseva One"/>
                <a:sym typeface="Yeseva One"/>
              </a:rPr>
              <a:t>“Jag är handläggare på 50% av inkomna ansökn</a:t>
            </a:r>
            <a:r>
              <a:rPr lang="en-US" sz="1499">
                <a:solidFill>
                  <a:srgbClr val="FFFFFF"/>
                </a:solidFill>
                <a:latin typeface="Yeseva One"/>
                <a:ea typeface="Yeseva One"/>
                <a:cs typeface="Yeseva One"/>
                <a:sym typeface="Yeseva One"/>
              </a:rPr>
              <a:t>ingar och sekreterare på LAG-möten. Jag arbetar också som bildpedagog på Klippans kulturskola och har en bakgrund som lärare och kulturutvecklare.”</a:t>
            </a:r>
          </a:p>
        </p:txBody>
      </p:sp>
      <p:sp>
        <p:nvSpPr>
          <p:cNvPr name="TextBox 37" id="37"/>
          <p:cNvSpPr txBox="true"/>
          <p:nvPr/>
        </p:nvSpPr>
        <p:spPr>
          <a:xfrm rot="0">
            <a:off x="8513704" y="5162550"/>
            <a:ext cx="2312983" cy="2733675"/>
          </a:xfrm>
          <a:prstGeom prst="rect">
            <a:avLst/>
          </a:prstGeom>
        </p:spPr>
        <p:txBody>
          <a:bodyPr anchor="t" rtlCol="false" tIns="0" lIns="0" bIns="0" rIns="0">
            <a:spAutoFit/>
          </a:bodyPr>
          <a:lstStyle/>
          <a:p>
            <a:pPr algn="ctr">
              <a:lnSpc>
                <a:spcPts val="1499"/>
              </a:lnSpc>
              <a:spcBef>
                <a:spcPct val="0"/>
              </a:spcBef>
            </a:pPr>
            <a:r>
              <a:rPr lang="en-US" sz="1499">
                <a:solidFill>
                  <a:srgbClr val="FFFFFF"/>
                </a:solidFill>
                <a:latin typeface="Yeseva One"/>
                <a:ea typeface="Yeseva One"/>
                <a:cs typeface="Yeseva One"/>
                <a:sym typeface="Yeseva One"/>
              </a:rPr>
              <a:t>“Jag arbetar som handläggare. I min roll ingår att handlägga ansökn</a:t>
            </a:r>
            <a:r>
              <a:rPr lang="en-US" sz="1499">
                <a:solidFill>
                  <a:srgbClr val="FFFFFF"/>
                </a:solidFill>
                <a:latin typeface="Yeseva One"/>
                <a:ea typeface="Yeseva One"/>
                <a:cs typeface="Yeseva One"/>
                <a:sym typeface="Yeseva One"/>
              </a:rPr>
              <a:t>ingar om stöd och jag stöttar projekt i frågor som kan uppstå under processen, till exempel vilka underlag som behövs och hur man gör ansökningar om utbetalning. Jag sitter också med i en samrådsgrupp för arbetet med handläggningsrutiner. " </a:t>
            </a:r>
          </a:p>
        </p:txBody>
      </p:sp>
      <p:sp>
        <p:nvSpPr>
          <p:cNvPr name="TextBox 38" id="38"/>
          <p:cNvSpPr txBox="true"/>
          <p:nvPr/>
        </p:nvSpPr>
        <p:spPr>
          <a:xfrm rot="0">
            <a:off x="5694748" y="5162550"/>
            <a:ext cx="2312983" cy="1466850"/>
          </a:xfrm>
          <a:prstGeom prst="rect">
            <a:avLst/>
          </a:prstGeom>
        </p:spPr>
        <p:txBody>
          <a:bodyPr anchor="t" rtlCol="false" tIns="0" lIns="0" bIns="0" rIns="0">
            <a:spAutoFit/>
          </a:bodyPr>
          <a:lstStyle/>
          <a:p>
            <a:pPr algn="ctr">
              <a:lnSpc>
                <a:spcPts val="1499"/>
              </a:lnSpc>
              <a:spcBef>
                <a:spcPct val="0"/>
              </a:spcBef>
            </a:pPr>
            <a:r>
              <a:rPr lang="en-US" sz="1499">
                <a:solidFill>
                  <a:srgbClr val="FFFFFF"/>
                </a:solidFill>
                <a:latin typeface="Yeseva One"/>
                <a:ea typeface="Yeseva One"/>
                <a:cs typeface="Yeseva One"/>
                <a:sym typeface="Yeseva One"/>
              </a:rPr>
              <a:t>“Som ekonomiansvarig så är det jag som bokför, lön</a:t>
            </a:r>
            <a:r>
              <a:rPr lang="en-US" sz="1499">
                <a:solidFill>
                  <a:srgbClr val="FFFFFF"/>
                </a:solidFill>
                <a:latin typeface="Yeseva One"/>
                <a:ea typeface="Yeseva One"/>
                <a:cs typeface="Yeseva One"/>
                <a:sym typeface="Yeseva One"/>
              </a:rPr>
              <a:t>eadministrerar, ansöker om utbetalningar och håller i  budgetarbete exempelvis.”</a:t>
            </a:r>
          </a:p>
        </p:txBody>
      </p:sp>
      <p:sp>
        <p:nvSpPr>
          <p:cNvPr name="TextBox 39" id="39"/>
          <p:cNvSpPr txBox="true"/>
          <p:nvPr/>
        </p:nvSpPr>
        <p:spPr>
          <a:xfrm rot="0">
            <a:off x="2797127" y="5143069"/>
            <a:ext cx="2312983" cy="3095625"/>
          </a:xfrm>
          <a:prstGeom prst="rect">
            <a:avLst/>
          </a:prstGeom>
        </p:spPr>
        <p:txBody>
          <a:bodyPr anchor="t" rtlCol="false" tIns="0" lIns="0" bIns="0" rIns="0">
            <a:spAutoFit/>
          </a:bodyPr>
          <a:lstStyle/>
          <a:p>
            <a:pPr algn="ctr">
              <a:lnSpc>
                <a:spcPts val="1499"/>
              </a:lnSpc>
              <a:spcBef>
                <a:spcPct val="0"/>
              </a:spcBef>
            </a:pPr>
            <a:r>
              <a:rPr lang="en-US" sz="1499">
                <a:solidFill>
                  <a:srgbClr val="FFFFFF"/>
                </a:solidFill>
                <a:latin typeface="Yeseva One"/>
                <a:ea typeface="Yeseva One"/>
                <a:cs typeface="Yeseva One"/>
                <a:sym typeface="Yeseva One"/>
              </a:rPr>
              <a:t>“Som verksamhetsledare är mitt uppdrag att stötta styrelsen i måluppfylln</a:t>
            </a:r>
            <a:r>
              <a:rPr lang="en-US" sz="1499">
                <a:solidFill>
                  <a:srgbClr val="FFFFFF"/>
                </a:solidFill>
                <a:latin typeface="Yeseva One"/>
                <a:ea typeface="Yeseva One"/>
                <a:cs typeface="Yeseva One"/>
                <a:sym typeface="Yeseva One"/>
              </a:rPr>
              <a:t>ad av vår utvecklingsstrategi. Jag ansvarar för driften av kontoret, våra LAG-ägda projekt och myndighetskontakter. Målet är att möta alla med en idé som utvecklar vår plats och se om det kan bli ett leaderprojekt – eller om det går att genomföra på annat sätt.”</a:t>
            </a:r>
          </a:p>
        </p:txBody>
      </p:sp>
      <p:sp>
        <p:nvSpPr>
          <p:cNvPr name="TextBox 40" id="40"/>
          <p:cNvSpPr txBox="true"/>
          <p:nvPr/>
        </p:nvSpPr>
        <p:spPr>
          <a:xfrm rot="0">
            <a:off x="14268382" y="5162550"/>
            <a:ext cx="2197103" cy="2733675"/>
          </a:xfrm>
          <a:prstGeom prst="rect">
            <a:avLst/>
          </a:prstGeom>
        </p:spPr>
        <p:txBody>
          <a:bodyPr anchor="t" rtlCol="false" tIns="0" lIns="0" bIns="0" rIns="0">
            <a:spAutoFit/>
          </a:bodyPr>
          <a:lstStyle/>
          <a:p>
            <a:pPr algn="ctr">
              <a:lnSpc>
                <a:spcPts val="1499"/>
              </a:lnSpc>
            </a:pPr>
            <a:r>
              <a:rPr lang="en-US" sz="1499">
                <a:solidFill>
                  <a:srgbClr val="FFFFFF"/>
                </a:solidFill>
                <a:latin typeface="Yeseva One"/>
                <a:ea typeface="Yeseva One"/>
                <a:cs typeface="Yeseva One"/>
                <a:sym typeface="Yeseva One"/>
              </a:rPr>
              <a:t>“Som kommunikatör så är min främsta uppgift at berätta för så många som möjligt om vad vi gör, hur vi gör och varför vi gör det tillsammans. </a:t>
            </a:r>
          </a:p>
          <a:p>
            <a:pPr algn="ctr">
              <a:lnSpc>
                <a:spcPts val="1499"/>
              </a:lnSpc>
              <a:spcBef>
                <a:spcPct val="0"/>
              </a:spcBef>
            </a:pPr>
            <a:r>
              <a:rPr lang="en-US" sz="1499">
                <a:solidFill>
                  <a:srgbClr val="FFFFFF"/>
                </a:solidFill>
                <a:latin typeface="Yeseva One"/>
                <a:ea typeface="Yeseva One"/>
                <a:cs typeface="Yeseva One"/>
                <a:sym typeface="Yeseva One"/>
              </a:rPr>
              <a:t>Det händer mycket inom kommunikationsyrket och våra plattformar förändras och förbättras ikapp med den digitala utvecklingen.”</a:t>
            </a:r>
          </a:p>
        </p:txBody>
      </p:sp>
      <p:grpSp>
        <p:nvGrpSpPr>
          <p:cNvPr name="Group 41" id="41"/>
          <p:cNvGrpSpPr/>
          <p:nvPr/>
        </p:nvGrpSpPr>
        <p:grpSpPr>
          <a:xfrm rot="0">
            <a:off x="2711402" y="2007870"/>
            <a:ext cx="2493958" cy="352412"/>
            <a:chOff x="0" y="0"/>
            <a:chExt cx="656845" cy="92816"/>
          </a:xfrm>
        </p:grpSpPr>
        <p:sp>
          <p:nvSpPr>
            <p:cNvPr name="Freeform 42" id="42"/>
            <p:cNvSpPr/>
            <p:nvPr/>
          </p:nvSpPr>
          <p:spPr>
            <a:xfrm flipH="false" flipV="false" rot="0">
              <a:off x="0" y="0"/>
              <a:ext cx="656845" cy="92816"/>
            </a:xfrm>
            <a:custGeom>
              <a:avLst/>
              <a:gdLst/>
              <a:ahLst/>
              <a:cxnLst/>
              <a:rect r="r" b="b" t="t" l="l"/>
              <a:pathLst>
                <a:path h="92816" w="656845">
                  <a:moveTo>
                    <a:pt x="0" y="0"/>
                  </a:moveTo>
                  <a:lnTo>
                    <a:pt x="656845" y="0"/>
                  </a:lnTo>
                  <a:lnTo>
                    <a:pt x="656845" y="92816"/>
                  </a:lnTo>
                  <a:lnTo>
                    <a:pt x="0" y="92816"/>
                  </a:lnTo>
                  <a:close/>
                </a:path>
              </a:pathLst>
            </a:custGeom>
            <a:solidFill>
              <a:srgbClr val="E0E8DE"/>
            </a:solidFill>
          </p:spPr>
        </p:sp>
        <p:sp>
          <p:nvSpPr>
            <p:cNvPr name="TextBox 43" id="43"/>
            <p:cNvSpPr txBox="true"/>
            <p:nvPr/>
          </p:nvSpPr>
          <p:spPr>
            <a:xfrm>
              <a:off x="0" y="28575"/>
              <a:ext cx="656845" cy="64241"/>
            </a:xfrm>
            <a:prstGeom prst="rect">
              <a:avLst/>
            </a:prstGeom>
          </p:spPr>
          <p:txBody>
            <a:bodyPr anchor="ctr" rtlCol="false" tIns="50800" lIns="50800" bIns="50800" rIns="50800"/>
            <a:lstStyle/>
            <a:p>
              <a:pPr algn="ctr">
                <a:lnSpc>
                  <a:spcPts val="1699"/>
                </a:lnSpc>
              </a:pPr>
            </a:p>
          </p:txBody>
        </p:sp>
      </p:grpSp>
      <p:grpSp>
        <p:nvGrpSpPr>
          <p:cNvPr name="Group 44" id="44"/>
          <p:cNvGrpSpPr/>
          <p:nvPr/>
        </p:nvGrpSpPr>
        <p:grpSpPr>
          <a:xfrm rot="0">
            <a:off x="5560031" y="2007870"/>
            <a:ext cx="2493958" cy="352412"/>
            <a:chOff x="0" y="0"/>
            <a:chExt cx="656845" cy="92816"/>
          </a:xfrm>
        </p:grpSpPr>
        <p:sp>
          <p:nvSpPr>
            <p:cNvPr name="Freeform 45" id="45"/>
            <p:cNvSpPr/>
            <p:nvPr/>
          </p:nvSpPr>
          <p:spPr>
            <a:xfrm flipH="false" flipV="false" rot="0">
              <a:off x="0" y="0"/>
              <a:ext cx="656845" cy="92816"/>
            </a:xfrm>
            <a:custGeom>
              <a:avLst/>
              <a:gdLst/>
              <a:ahLst/>
              <a:cxnLst/>
              <a:rect r="r" b="b" t="t" l="l"/>
              <a:pathLst>
                <a:path h="92816" w="656845">
                  <a:moveTo>
                    <a:pt x="0" y="0"/>
                  </a:moveTo>
                  <a:lnTo>
                    <a:pt x="656845" y="0"/>
                  </a:lnTo>
                  <a:lnTo>
                    <a:pt x="656845" y="92816"/>
                  </a:lnTo>
                  <a:lnTo>
                    <a:pt x="0" y="92816"/>
                  </a:lnTo>
                  <a:close/>
                </a:path>
              </a:pathLst>
            </a:custGeom>
            <a:solidFill>
              <a:srgbClr val="E0E8DE"/>
            </a:solidFill>
          </p:spPr>
        </p:sp>
        <p:sp>
          <p:nvSpPr>
            <p:cNvPr name="TextBox 46" id="46"/>
            <p:cNvSpPr txBox="true"/>
            <p:nvPr/>
          </p:nvSpPr>
          <p:spPr>
            <a:xfrm>
              <a:off x="0" y="28575"/>
              <a:ext cx="656845" cy="64241"/>
            </a:xfrm>
            <a:prstGeom prst="rect">
              <a:avLst/>
            </a:prstGeom>
          </p:spPr>
          <p:txBody>
            <a:bodyPr anchor="ctr" rtlCol="false" tIns="50800" lIns="50800" bIns="50800" rIns="50800"/>
            <a:lstStyle/>
            <a:p>
              <a:pPr algn="ctr">
                <a:lnSpc>
                  <a:spcPts val="1699"/>
                </a:lnSpc>
              </a:pPr>
            </a:p>
          </p:txBody>
        </p:sp>
      </p:grpSp>
      <p:grpSp>
        <p:nvGrpSpPr>
          <p:cNvPr name="Group 47" id="47"/>
          <p:cNvGrpSpPr/>
          <p:nvPr/>
        </p:nvGrpSpPr>
        <p:grpSpPr>
          <a:xfrm rot="0">
            <a:off x="8408660" y="2007870"/>
            <a:ext cx="2493958" cy="352412"/>
            <a:chOff x="0" y="0"/>
            <a:chExt cx="656845" cy="92816"/>
          </a:xfrm>
        </p:grpSpPr>
        <p:sp>
          <p:nvSpPr>
            <p:cNvPr name="Freeform 48" id="48"/>
            <p:cNvSpPr/>
            <p:nvPr/>
          </p:nvSpPr>
          <p:spPr>
            <a:xfrm flipH="false" flipV="false" rot="0">
              <a:off x="0" y="0"/>
              <a:ext cx="656845" cy="92816"/>
            </a:xfrm>
            <a:custGeom>
              <a:avLst/>
              <a:gdLst/>
              <a:ahLst/>
              <a:cxnLst/>
              <a:rect r="r" b="b" t="t" l="l"/>
              <a:pathLst>
                <a:path h="92816" w="656845">
                  <a:moveTo>
                    <a:pt x="0" y="0"/>
                  </a:moveTo>
                  <a:lnTo>
                    <a:pt x="656845" y="0"/>
                  </a:lnTo>
                  <a:lnTo>
                    <a:pt x="656845" y="92816"/>
                  </a:lnTo>
                  <a:lnTo>
                    <a:pt x="0" y="92816"/>
                  </a:lnTo>
                  <a:close/>
                </a:path>
              </a:pathLst>
            </a:custGeom>
            <a:solidFill>
              <a:srgbClr val="E0E8DE"/>
            </a:solidFill>
          </p:spPr>
        </p:sp>
        <p:sp>
          <p:nvSpPr>
            <p:cNvPr name="TextBox 49" id="49"/>
            <p:cNvSpPr txBox="true"/>
            <p:nvPr/>
          </p:nvSpPr>
          <p:spPr>
            <a:xfrm>
              <a:off x="0" y="28575"/>
              <a:ext cx="656845" cy="64241"/>
            </a:xfrm>
            <a:prstGeom prst="rect">
              <a:avLst/>
            </a:prstGeom>
          </p:spPr>
          <p:txBody>
            <a:bodyPr anchor="ctr" rtlCol="false" tIns="50800" lIns="50800" bIns="50800" rIns="50800"/>
            <a:lstStyle/>
            <a:p>
              <a:pPr algn="ctr">
                <a:lnSpc>
                  <a:spcPts val="1699"/>
                </a:lnSpc>
              </a:pPr>
            </a:p>
          </p:txBody>
        </p:sp>
      </p:grpSp>
      <p:grpSp>
        <p:nvGrpSpPr>
          <p:cNvPr name="Group 50" id="50"/>
          <p:cNvGrpSpPr/>
          <p:nvPr/>
        </p:nvGrpSpPr>
        <p:grpSpPr>
          <a:xfrm rot="0">
            <a:off x="11257289" y="2007870"/>
            <a:ext cx="2493958" cy="352412"/>
            <a:chOff x="0" y="0"/>
            <a:chExt cx="656845" cy="92816"/>
          </a:xfrm>
        </p:grpSpPr>
        <p:sp>
          <p:nvSpPr>
            <p:cNvPr name="Freeform 51" id="51"/>
            <p:cNvSpPr/>
            <p:nvPr/>
          </p:nvSpPr>
          <p:spPr>
            <a:xfrm flipH="false" flipV="false" rot="0">
              <a:off x="0" y="0"/>
              <a:ext cx="656845" cy="92816"/>
            </a:xfrm>
            <a:custGeom>
              <a:avLst/>
              <a:gdLst/>
              <a:ahLst/>
              <a:cxnLst/>
              <a:rect r="r" b="b" t="t" l="l"/>
              <a:pathLst>
                <a:path h="92816" w="656845">
                  <a:moveTo>
                    <a:pt x="0" y="0"/>
                  </a:moveTo>
                  <a:lnTo>
                    <a:pt x="656845" y="0"/>
                  </a:lnTo>
                  <a:lnTo>
                    <a:pt x="656845" y="92816"/>
                  </a:lnTo>
                  <a:lnTo>
                    <a:pt x="0" y="92816"/>
                  </a:lnTo>
                  <a:close/>
                </a:path>
              </a:pathLst>
            </a:custGeom>
            <a:solidFill>
              <a:srgbClr val="E0E8DE"/>
            </a:solidFill>
          </p:spPr>
        </p:sp>
        <p:sp>
          <p:nvSpPr>
            <p:cNvPr name="TextBox 52" id="52"/>
            <p:cNvSpPr txBox="true"/>
            <p:nvPr/>
          </p:nvSpPr>
          <p:spPr>
            <a:xfrm>
              <a:off x="0" y="28575"/>
              <a:ext cx="656845" cy="64241"/>
            </a:xfrm>
            <a:prstGeom prst="rect">
              <a:avLst/>
            </a:prstGeom>
          </p:spPr>
          <p:txBody>
            <a:bodyPr anchor="ctr" rtlCol="false" tIns="50800" lIns="50800" bIns="50800" rIns="50800"/>
            <a:lstStyle/>
            <a:p>
              <a:pPr algn="ctr">
                <a:lnSpc>
                  <a:spcPts val="1699"/>
                </a:lnSpc>
              </a:pPr>
            </a:p>
          </p:txBody>
        </p:sp>
      </p:grpSp>
      <p:grpSp>
        <p:nvGrpSpPr>
          <p:cNvPr name="Group 53" id="53"/>
          <p:cNvGrpSpPr/>
          <p:nvPr/>
        </p:nvGrpSpPr>
        <p:grpSpPr>
          <a:xfrm rot="0">
            <a:off x="14119954" y="2045880"/>
            <a:ext cx="2493958" cy="352412"/>
            <a:chOff x="0" y="0"/>
            <a:chExt cx="656845" cy="92816"/>
          </a:xfrm>
        </p:grpSpPr>
        <p:sp>
          <p:nvSpPr>
            <p:cNvPr name="Freeform 54" id="54"/>
            <p:cNvSpPr/>
            <p:nvPr/>
          </p:nvSpPr>
          <p:spPr>
            <a:xfrm flipH="false" flipV="false" rot="0">
              <a:off x="0" y="0"/>
              <a:ext cx="656845" cy="92816"/>
            </a:xfrm>
            <a:custGeom>
              <a:avLst/>
              <a:gdLst/>
              <a:ahLst/>
              <a:cxnLst/>
              <a:rect r="r" b="b" t="t" l="l"/>
              <a:pathLst>
                <a:path h="92816" w="656845">
                  <a:moveTo>
                    <a:pt x="0" y="0"/>
                  </a:moveTo>
                  <a:lnTo>
                    <a:pt x="656845" y="0"/>
                  </a:lnTo>
                  <a:lnTo>
                    <a:pt x="656845" y="92816"/>
                  </a:lnTo>
                  <a:lnTo>
                    <a:pt x="0" y="92816"/>
                  </a:lnTo>
                  <a:close/>
                </a:path>
              </a:pathLst>
            </a:custGeom>
            <a:solidFill>
              <a:srgbClr val="E0E8DE"/>
            </a:solidFill>
          </p:spPr>
        </p:sp>
        <p:sp>
          <p:nvSpPr>
            <p:cNvPr name="TextBox 55" id="55"/>
            <p:cNvSpPr txBox="true"/>
            <p:nvPr/>
          </p:nvSpPr>
          <p:spPr>
            <a:xfrm>
              <a:off x="0" y="28575"/>
              <a:ext cx="656845" cy="64241"/>
            </a:xfrm>
            <a:prstGeom prst="rect">
              <a:avLst/>
            </a:prstGeom>
          </p:spPr>
          <p:txBody>
            <a:bodyPr anchor="ctr" rtlCol="false" tIns="50800" lIns="50800" bIns="50800" rIns="50800"/>
            <a:lstStyle/>
            <a:p>
              <a:pPr algn="ctr">
                <a:lnSpc>
                  <a:spcPts val="1699"/>
                </a:lnSpc>
              </a:pPr>
            </a:p>
          </p:txBody>
        </p:sp>
      </p:grpSp>
      <p:sp>
        <p:nvSpPr>
          <p:cNvPr name="TextBox 56" id="56"/>
          <p:cNvSpPr txBox="true"/>
          <p:nvPr/>
        </p:nvSpPr>
        <p:spPr>
          <a:xfrm rot="0">
            <a:off x="2690060" y="2029357"/>
            <a:ext cx="2498496" cy="283210"/>
          </a:xfrm>
          <a:prstGeom prst="rect">
            <a:avLst/>
          </a:prstGeom>
        </p:spPr>
        <p:txBody>
          <a:bodyPr anchor="t" rtlCol="false" tIns="0" lIns="0" bIns="0" rIns="0">
            <a:spAutoFit/>
          </a:bodyPr>
          <a:lstStyle/>
          <a:p>
            <a:pPr algn="ctr">
              <a:lnSpc>
                <a:spcPts val="2240"/>
              </a:lnSpc>
            </a:pPr>
            <a:r>
              <a:rPr lang="en-US" sz="1600">
                <a:solidFill>
                  <a:srgbClr val="000000"/>
                </a:solidFill>
                <a:latin typeface="Yeseva One"/>
                <a:ea typeface="Yeseva One"/>
                <a:cs typeface="Yeseva One"/>
                <a:sym typeface="Yeseva One"/>
              </a:rPr>
              <a:t>Verksamhetsledare</a:t>
            </a:r>
          </a:p>
        </p:txBody>
      </p:sp>
      <p:sp>
        <p:nvSpPr>
          <p:cNvPr name="TextBox 57" id="57"/>
          <p:cNvSpPr txBox="true"/>
          <p:nvPr/>
        </p:nvSpPr>
        <p:spPr>
          <a:xfrm rot="0">
            <a:off x="5600647" y="2018659"/>
            <a:ext cx="2498496" cy="283210"/>
          </a:xfrm>
          <a:prstGeom prst="rect">
            <a:avLst/>
          </a:prstGeom>
        </p:spPr>
        <p:txBody>
          <a:bodyPr anchor="t" rtlCol="false" tIns="0" lIns="0" bIns="0" rIns="0">
            <a:spAutoFit/>
          </a:bodyPr>
          <a:lstStyle/>
          <a:p>
            <a:pPr algn="ctr">
              <a:lnSpc>
                <a:spcPts val="2240"/>
              </a:lnSpc>
            </a:pPr>
            <a:r>
              <a:rPr lang="en-US" sz="1600">
                <a:solidFill>
                  <a:srgbClr val="000000"/>
                </a:solidFill>
                <a:latin typeface="Yeseva One"/>
                <a:ea typeface="Yeseva One"/>
                <a:cs typeface="Yeseva One"/>
                <a:sym typeface="Yeseva One"/>
              </a:rPr>
              <a:t>Ekonomichef</a:t>
            </a:r>
          </a:p>
        </p:txBody>
      </p:sp>
      <p:sp>
        <p:nvSpPr>
          <p:cNvPr name="TextBox 58" id="58"/>
          <p:cNvSpPr txBox="true"/>
          <p:nvPr/>
        </p:nvSpPr>
        <p:spPr>
          <a:xfrm rot="0">
            <a:off x="8451567" y="2018659"/>
            <a:ext cx="2498496" cy="283210"/>
          </a:xfrm>
          <a:prstGeom prst="rect">
            <a:avLst/>
          </a:prstGeom>
        </p:spPr>
        <p:txBody>
          <a:bodyPr anchor="t" rtlCol="false" tIns="0" lIns="0" bIns="0" rIns="0">
            <a:spAutoFit/>
          </a:bodyPr>
          <a:lstStyle/>
          <a:p>
            <a:pPr algn="ctr">
              <a:lnSpc>
                <a:spcPts val="2240"/>
              </a:lnSpc>
            </a:pPr>
            <a:r>
              <a:rPr lang="en-US" sz="1600">
                <a:solidFill>
                  <a:srgbClr val="000000"/>
                </a:solidFill>
                <a:latin typeface="Yeseva One"/>
                <a:ea typeface="Yeseva One"/>
                <a:cs typeface="Yeseva One"/>
                <a:sym typeface="Yeseva One"/>
              </a:rPr>
              <a:t>Handläggare</a:t>
            </a:r>
          </a:p>
        </p:txBody>
      </p:sp>
      <p:sp>
        <p:nvSpPr>
          <p:cNvPr name="TextBox 59" id="59"/>
          <p:cNvSpPr txBox="true"/>
          <p:nvPr/>
        </p:nvSpPr>
        <p:spPr>
          <a:xfrm rot="0">
            <a:off x="11274586" y="2018659"/>
            <a:ext cx="2498496" cy="283210"/>
          </a:xfrm>
          <a:prstGeom prst="rect">
            <a:avLst/>
          </a:prstGeom>
        </p:spPr>
        <p:txBody>
          <a:bodyPr anchor="t" rtlCol="false" tIns="0" lIns="0" bIns="0" rIns="0">
            <a:spAutoFit/>
          </a:bodyPr>
          <a:lstStyle/>
          <a:p>
            <a:pPr algn="ctr">
              <a:lnSpc>
                <a:spcPts val="2240"/>
              </a:lnSpc>
            </a:pPr>
            <a:r>
              <a:rPr lang="en-US" sz="1600">
                <a:solidFill>
                  <a:srgbClr val="000000"/>
                </a:solidFill>
                <a:latin typeface="Yeseva One"/>
                <a:ea typeface="Yeseva One"/>
                <a:cs typeface="Yeseva One"/>
                <a:sym typeface="Yeseva One"/>
              </a:rPr>
              <a:t>Handläggare</a:t>
            </a:r>
          </a:p>
        </p:txBody>
      </p:sp>
      <p:sp>
        <p:nvSpPr>
          <p:cNvPr name="TextBox 60" id="60"/>
          <p:cNvSpPr txBox="true"/>
          <p:nvPr/>
        </p:nvSpPr>
        <p:spPr>
          <a:xfrm rot="0">
            <a:off x="14077882" y="2056668"/>
            <a:ext cx="2498496" cy="283210"/>
          </a:xfrm>
          <a:prstGeom prst="rect">
            <a:avLst/>
          </a:prstGeom>
        </p:spPr>
        <p:txBody>
          <a:bodyPr anchor="t" rtlCol="false" tIns="0" lIns="0" bIns="0" rIns="0">
            <a:spAutoFit/>
          </a:bodyPr>
          <a:lstStyle/>
          <a:p>
            <a:pPr algn="ctr">
              <a:lnSpc>
                <a:spcPts val="2240"/>
              </a:lnSpc>
            </a:pPr>
            <a:r>
              <a:rPr lang="en-US" sz="1600">
                <a:solidFill>
                  <a:srgbClr val="000000"/>
                </a:solidFill>
                <a:latin typeface="Yeseva One"/>
                <a:ea typeface="Yeseva One"/>
                <a:cs typeface="Yeseva One"/>
                <a:sym typeface="Yeseva One"/>
              </a:rPr>
              <a:t>Kommunikatör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93707" y="3306233"/>
            <a:ext cx="6303804" cy="2870729"/>
            <a:chOff x="0" y="0"/>
            <a:chExt cx="1660261" cy="756077"/>
          </a:xfrm>
        </p:grpSpPr>
        <p:sp>
          <p:nvSpPr>
            <p:cNvPr name="Freeform 3" id="3"/>
            <p:cNvSpPr/>
            <p:nvPr/>
          </p:nvSpPr>
          <p:spPr>
            <a:xfrm flipH="false" flipV="false" rot="0">
              <a:off x="0" y="0"/>
              <a:ext cx="1660261" cy="756077"/>
            </a:xfrm>
            <a:custGeom>
              <a:avLst/>
              <a:gdLst/>
              <a:ahLst/>
              <a:cxnLst/>
              <a:rect r="r" b="b" t="t" l="l"/>
              <a:pathLst>
                <a:path h="756077" w="1660261">
                  <a:moveTo>
                    <a:pt x="0" y="0"/>
                  </a:moveTo>
                  <a:lnTo>
                    <a:pt x="1660261" y="0"/>
                  </a:lnTo>
                  <a:lnTo>
                    <a:pt x="1660261" y="756077"/>
                  </a:lnTo>
                  <a:lnTo>
                    <a:pt x="0" y="756077"/>
                  </a:lnTo>
                  <a:close/>
                </a:path>
              </a:pathLst>
            </a:custGeom>
            <a:solidFill>
              <a:srgbClr val="E0E8DE"/>
            </a:solidFill>
          </p:spPr>
        </p:sp>
        <p:sp>
          <p:nvSpPr>
            <p:cNvPr name="TextBox 4" id="4"/>
            <p:cNvSpPr txBox="true"/>
            <p:nvPr/>
          </p:nvSpPr>
          <p:spPr>
            <a:xfrm>
              <a:off x="0" y="-57150"/>
              <a:ext cx="1660261" cy="81322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0"/>
            <a:ext cx="419100" cy="10287000"/>
            <a:chOff x="0" y="0"/>
            <a:chExt cx="110380" cy="2709333"/>
          </a:xfrm>
        </p:grpSpPr>
        <p:sp>
          <p:nvSpPr>
            <p:cNvPr name="Freeform 6" id="6"/>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7" id="7"/>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221996" y="-399751"/>
            <a:ext cx="5574398" cy="11247917"/>
          </a:xfrm>
          <a:custGeom>
            <a:avLst/>
            <a:gdLst/>
            <a:ahLst/>
            <a:cxnLst/>
            <a:rect r="r" b="b" t="t" l="l"/>
            <a:pathLst>
              <a:path h="11247917" w="5574398">
                <a:moveTo>
                  <a:pt x="0" y="0"/>
                </a:moveTo>
                <a:lnTo>
                  <a:pt x="5574398" y="0"/>
                </a:lnTo>
                <a:lnTo>
                  <a:pt x="5574398" y="11247918"/>
                </a:lnTo>
                <a:lnTo>
                  <a:pt x="0" y="11247918"/>
                </a:lnTo>
                <a:lnTo>
                  <a:pt x="0" y="0"/>
                </a:lnTo>
                <a:close/>
              </a:path>
            </a:pathLst>
          </a:custGeom>
          <a:blipFill>
            <a:blip r:embed="rId2"/>
            <a:stretch>
              <a:fillRect l="0" t="0" r="0" b="0"/>
            </a:stretch>
          </a:blipFill>
        </p:spPr>
      </p:sp>
      <p:sp>
        <p:nvSpPr>
          <p:cNvPr name="Freeform 9" id="9"/>
          <p:cNvSpPr/>
          <p:nvPr/>
        </p:nvSpPr>
        <p:spPr>
          <a:xfrm flipH="false" flipV="false" rot="0">
            <a:off x="7693707" y="6317536"/>
            <a:ext cx="2900585" cy="1436089"/>
          </a:xfrm>
          <a:custGeom>
            <a:avLst/>
            <a:gdLst/>
            <a:ahLst/>
            <a:cxnLst/>
            <a:rect r="r" b="b" t="t" l="l"/>
            <a:pathLst>
              <a:path h="1436089" w="2900585">
                <a:moveTo>
                  <a:pt x="0" y="0"/>
                </a:moveTo>
                <a:lnTo>
                  <a:pt x="2900586" y="0"/>
                </a:lnTo>
                <a:lnTo>
                  <a:pt x="2900586" y="1436090"/>
                </a:lnTo>
                <a:lnTo>
                  <a:pt x="0" y="1436090"/>
                </a:lnTo>
                <a:lnTo>
                  <a:pt x="0" y="0"/>
                </a:lnTo>
                <a:close/>
              </a:path>
            </a:pathLst>
          </a:custGeom>
          <a:blipFill>
            <a:blip r:embed="rId3"/>
            <a:stretch>
              <a:fillRect l="0" t="0" r="0" b="0"/>
            </a:stretch>
          </a:blipFill>
        </p:spPr>
      </p:sp>
      <p:pic>
        <p:nvPicPr>
          <p:cNvPr name="Picture 10" id="10"/>
          <p:cNvPicPr>
            <a:picLocks noChangeAspect="true"/>
          </p:cNvPicPr>
          <p:nvPr/>
        </p:nvPicPr>
        <p:blipFill>
          <a:blip r:embed="rId4"/>
          <a:stretch>
            <a:fillRect/>
          </a:stretch>
        </p:blipFill>
        <p:spPr>
          <a:xfrm rot="0">
            <a:off x="12417813" y="6173927"/>
            <a:ext cx="1723307" cy="1723307"/>
          </a:xfrm>
          <a:prstGeom prst="rect">
            <a:avLst/>
          </a:prstGeom>
        </p:spPr>
      </p:pic>
      <p:sp>
        <p:nvSpPr>
          <p:cNvPr name="Freeform 11" id="11"/>
          <p:cNvSpPr/>
          <p:nvPr/>
        </p:nvSpPr>
        <p:spPr>
          <a:xfrm flipH="false" flipV="false" rot="0">
            <a:off x="10805297" y="6176962"/>
            <a:ext cx="1556144" cy="1576664"/>
          </a:xfrm>
          <a:custGeom>
            <a:avLst/>
            <a:gdLst/>
            <a:ahLst/>
            <a:cxnLst/>
            <a:rect r="r" b="b" t="t" l="l"/>
            <a:pathLst>
              <a:path h="1576664" w="1556144">
                <a:moveTo>
                  <a:pt x="0" y="0"/>
                </a:moveTo>
                <a:lnTo>
                  <a:pt x="1556144" y="0"/>
                </a:lnTo>
                <a:lnTo>
                  <a:pt x="1556144" y="1576664"/>
                </a:lnTo>
                <a:lnTo>
                  <a:pt x="0" y="1576664"/>
                </a:lnTo>
                <a:lnTo>
                  <a:pt x="0" y="0"/>
                </a:lnTo>
                <a:close/>
              </a:path>
            </a:pathLst>
          </a:custGeom>
          <a:blipFill>
            <a:blip r:embed="rId5"/>
            <a:stretch>
              <a:fillRect l="0" t="0" r="0" b="0"/>
            </a:stretch>
          </a:blipFill>
        </p:spPr>
      </p:sp>
      <p:sp>
        <p:nvSpPr>
          <p:cNvPr name="TextBox 12" id="12"/>
          <p:cNvSpPr txBox="true"/>
          <p:nvPr/>
        </p:nvSpPr>
        <p:spPr>
          <a:xfrm rot="0">
            <a:off x="15860749" y="381675"/>
            <a:ext cx="1253578" cy="207645"/>
          </a:xfrm>
          <a:prstGeom prst="rect">
            <a:avLst/>
          </a:prstGeom>
        </p:spPr>
        <p:txBody>
          <a:bodyPr anchor="t" rtlCol="false" tIns="0" lIns="0" bIns="0" rIns="0">
            <a:spAutoFit/>
          </a:bodyPr>
          <a:lstStyle/>
          <a:p>
            <a:pPr algn="ctr">
              <a:lnSpc>
                <a:spcPts val="1679"/>
              </a:lnSpc>
              <a:spcBef>
                <a:spcPct val="0"/>
              </a:spcBef>
            </a:pPr>
            <a:r>
              <a:rPr lang="en-US" sz="1200">
                <a:solidFill>
                  <a:srgbClr val="FFFFFF"/>
                </a:solidFill>
                <a:latin typeface="Work Sans"/>
                <a:ea typeface="Work Sans"/>
                <a:cs typeface="Work Sans"/>
                <a:sym typeface="Work Sans"/>
              </a:rPr>
              <a:t>Account</a:t>
            </a:r>
          </a:p>
        </p:txBody>
      </p:sp>
      <p:sp>
        <p:nvSpPr>
          <p:cNvPr name="TextBox 13" id="13"/>
          <p:cNvSpPr txBox="true"/>
          <p:nvPr/>
        </p:nvSpPr>
        <p:spPr>
          <a:xfrm rot="0">
            <a:off x="8547324" y="3986418"/>
            <a:ext cx="4596572" cy="1453208"/>
          </a:xfrm>
          <a:prstGeom prst="rect">
            <a:avLst/>
          </a:prstGeom>
        </p:spPr>
        <p:txBody>
          <a:bodyPr anchor="t" rtlCol="false" tIns="0" lIns="0" bIns="0" rIns="0">
            <a:spAutoFit/>
          </a:bodyPr>
          <a:lstStyle/>
          <a:p>
            <a:pPr algn="l">
              <a:lnSpc>
                <a:spcPts val="2851"/>
              </a:lnSpc>
            </a:pPr>
            <a:r>
              <a:rPr lang="en-US" sz="2037">
                <a:solidFill>
                  <a:srgbClr val="505E32"/>
                </a:solidFill>
                <a:latin typeface="Yeseva One"/>
                <a:ea typeface="Yeseva One"/>
                <a:cs typeface="Yeseva One"/>
                <a:sym typeface="Yeseva One"/>
              </a:rPr>
              <a:t>I Sverige är vi 40 Leaderområden. Läs mer om Leader i Sverige på:</a:t>
            </a:r>
          </a:p>
          <a:p>
            <a:pPr algn="l">
              <a:lnSpc>
                <a:spcPts val="2851"/>
              </a:lnSpc>
            </a:pPr>
            <a:r>
              <a:rPr lang="en-US" sz="2037" u="sng">
                <a:solidFill>
                  <a:srgbClr val="505E32"/>
                </a:solidFill>
                <a:latin typeface="Yeseva One"/>
                <a:ea typeface="Yeseva One"/>
                <a:cs typeface="Yeseva One"/>
                <a:sym typeface="Yeseva One"/>
                <a:hlinkClick r:id="rId6" tooltip="http://www.leadersverige.se"/>
              </a:rPr>
              <a:t>www.leadersverige.se</a:t>
            </a:r>
          </a:p>
          <a:p>
            <a:pPr algn="l">
              <a:lnSpc>
                <a:spcPts val="2851"/>
              </a:lnSpc>
              <a:spcBef>
                <a:spcPct val="0"/>
              </a:spcBef>
            </a:pPr>
            <a:r>
              <a:rPr lang="en-US" sz="2037">
                <a:solidFill>
                  <a:srgbClr val="000000"/>
                </a:solidFill>
                <a:latin typeface="Yeseva One"/>
                <a:ea typeface="Yeseva One"/>
                <a:cs typeface="Yeseva One"/>
                <a:sym typeface="Yeseva One"/>
              </a:rPr>
              <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98560" y="4452492"/>
            <a:ext cx="6223864" cy="5112577"/>
            <a:chOff x="0" y="0"/>
            <a:chExt cx="812800" cy="667672"/>
          </a:xfrm>
        </p:grpSpPr>
        <p:sp>
          <p:nvSpPr>
            <p:cNvPr name="Freeform 3" id="3"/>
            <p:cNvSpPr/>
            <p:nvPr/>
          </p:nvSpPr>
          <p:spPr>
            <a:xfrm flipH="false" flipV="false" rot="0">
              <a:off x="0" y="0"/>
              <a:ext cx="812800" cy="667673"/>
            </a:xfrm>
            <a:custGeom>
              <a:avLst/>
              <a:gdLst/>
              <a:ahLst/>
              <a:cxnLst/>
              <a:rect r="r" b="b" t="t" l="l"/>
              <a:pathLst>
                <a:path h="667673" w="812800">
                  <a:moveTo>
                    <a:pt x="0" y="0"/>
                  </a:moveTo>
                  <a:lnTo>
                    <a:pt x="812800" y="0"/>
                  </a:lnTo>
                  <a:lnTo>
                    <a:pt x="812800" y="667673"/>
                  </a:lnTo>
                  <a:lnTo>
                    <a:pt x="0" y="667673"/>
                  </a:lnTo>
                  <a:close/>
                </a:path>
              </a:pathLst>
            </a:custGeom>
            <a:blipFill>
              <a:blip r:embed="rId2"/>
              <a:stretch>
                <a:fillRect l="-8221" t="0" r="-8221" b="0"/>
              </a:stretch>
            </a:blipFill>
          </p:spPr>
        </p:sp>
      </p:grpSp>
      <p:grpSp>
        <p:nvGrpSpPr>
          <p:cNvPr name="Group 4" id="4"/>
          <p:cNvGrpSpPr/>
          <p:nvPr/>
        </p:nvGrpSpPr>
        <p:grpSpPr>
          <a:xfrm rot="0">
            <a:off x="12315842" y="2103946"/>
            <a:ext cx="4808940" cy="4543181"/>
            <a:chOff x="0" y="0"/>
            <a:chExt cx="812800" cy="767882"/>
          </a:xfrm>
        </p:grpSpPr>
        <p:sp>
          <p:nvSpPr>
            <p:cNvPr name="Freeform 5" id="5"/>
            <p:cNvSpPr/>
            <p:nvPr/>
          </p:nvSpPr>
          <p:spPr>
            <a:xfrm flipH="false" flipV="false" rot="0">
              <a:off x="0" y="0"/>
              <a:ext cx="812800" cy="767882"/>
            </a:xfrm>
            <a:custGeom>
              <a:avLst/>
              <a:gdLst/>
              <a:ahLst/>
              <a:cxnLst/>
              <a:rect r="r" b="b" t="t" l="l"/>
              <a:pathLst>
                <a:path h="767882" w="812800">
                  <a:moveTo>
                    <a:pt x="0" y="0"/>
                  </a:moveTo>
                  <a:lnTo>
                    <a:pt x="812800" y="0"/>
                  </a:lnTo>
                  <a:lnTo>
                    <a:pt x="812800" y="767882"/>
                  </a:lnTo>
                  <a:lnTo>
                    <a:pt x="0" y="767882"/>
                  </a:lnTo>
                  <a:close/>
                </a:path>
              </a:pathLst>
            </a:custGeom>
            <a:blipFill>
              <a:blip r:embed="rId3"/>
              <a:stretch>
                <a:fillRect l="-2698" t="0" r="-2698" b="0"/>
              </a:stretch>
            </a:blipFill>
          </p:spPr>
        </p:sp>
      </p:grpSp>
      <p:grpSp>
        <p:nvGrpSpPr>
          <p:cNvPr name="Group 6" id="6"/>
          <p:cNvGrpSpPr/>
          <p:nvPr/>
        </p:nvGrpSpPr>
        <p:grpSpPr>
          <a:xfrm rot="0">
            <a:off x="8292338" y="4452492"/>
            <a:ext cx="3882814" cy="2194635"/>
            <a:chOff x="0" y="0"/>
            <a:chExt cx="1115237" cy="630352"/>
          </a:xfrm>
        </p:grpSpPr>
        <p:sp>
          <p:nvSpPr>
            <p:cNvPr name="Freeform 7" id="7"/>
            <p:cNvSpPr/>
            <p:nvPr/>
          </p:nvSpPr>
          <p:spPr>
            <a:xfrm flipH="false" flipV="false" rot="0">
              <a:off x="0" y="0"/>
              <a:ext cx="1115237" cy="630352"/>
            </a:xfrm>
            <a:custGeom>
              <a:avLst/>
              <a:gdLst/>
              <a:ahLst/>
              <a:cxnLst/>
              <a:rect r="r" b="b" t="t" l="l"/>
              <a:pathLst>
                <a:path h="630352" w="1115237">
                  <a:moveTo>
                    <a:pt x="0" y="0"/>
                  </a:moveTo>
                  <a:lnTo>
                    <a:pt x="1115237" y="0"/>
                  </a:lnTo>
                  <a:lnTo>
                    <a:pt x="1115237" y="630352"/>
                  </a:lnTo>
                  <a:lnTo>
                    <a:pt x="0" y="630352"/>
                  </a:lnTo>
                  <a:close/>
                </a:path>
              </a:pathLst>
            </a:custGeom>
            <a:blipFill>
              <a:blip r:embed="rId4"/>
              <a:stretch>
                <a:fillRect l="0" t="-16265" r="0" b="-16265"/>
              </a:stretch>
            </a:blipFill>
          </p:spPr>
        </p:sp>
      </p:grpSp>
      <p:grpSp>
        <p:nvGrpSpPr>
          <p:cNvPr name="Group 8" id="8"/>
          <p:cNvGrpSpPr/>
          <p:nvPr/>
        </p:nvGrpSpPr>
        <p:grpSpPr>
          <a:xfrm rot="0">
            <a:off x="8292338" y="6801039"/>
            <a:ext cx="2829848" cy="2764031"/>
            <a:chOff x="0" y="0"/>
            <a:chExt cx="812800" cy="793896"/>
          </a:xfrm>
        </p:grpSpPr>
        <p:sp>
          <p:nvSpPr>
            <p:cNvPr name="Freeform 9" id="9"/>
            <p:cNvSpPr/>
            <p:nvPr/>
          </p:nvSpPr>
          <p:spPr>
            <a:xfrm flipH="false" flipV="false" rot="0">
              <a:off x="0" y="0"/>
              <a:ext cx="812800" cy="793896"/>
            </a:xfrm>
            <a:custGeom>
              <a:avLst/>
              <a:gdLst/>
              <a:ahLst/>
              <a:cxnLst/>
              <a:rect r="r" b="b" t="t" l="l"/>
              <a:pathLst>
                <a:path h="793896" w="812800">
                  <a:moveTo>
                    <a:pt x="0" y="0"/>
                  </a:moveTo>
                  <a:lnTo>
                    <a:pt x="812800" y="0"/>
                  </a:lnTo>
                  <a:lnTo>
                    <a:pt x="812800" y="793896"/>
                  </a:lnTo>
                  <a:lnTo>
                    <a:pt x="0" y="793896"/>
                  </a:lnTo>
                  <a:close/>
                </a:path>
              </a:pathLst>
            </a:custGeom>
            <a:blipFill>
              <a:blip r:embed="rId5"/>
              <a:stretch>
                <a:fillRect l="-2359" t="0" r="-2359" b="0"/>
              </a:stretch>
            </a:blipFill>
          </p:spPr>
        </p:sp>
      </p:grpSp>
      <p:grpSp>
        <p:nvGrpSpPr>
          <p:cNvPr name="Group 10" id="10"/>
          <p:cNvGrpSpPr/>
          <p:nvPr/>
        </p:nvGrpSpPr>
        <p:grpSpPr>
          <a:xfrm rot="0">
            <a:off x="11293636" y="6801039"/>
            <a:ext cx="2829848" cy="2764031"/>
            <a:chOff x="0" y="0"/>
            <a:chExt cx="812800" cy="793896"/>
          </a:xfrm>
        </p:grpSpPr>
        <p:sp>
          <p:nvSpPr>
            <p:cNvPr name="Freeform 11" id="11"/>
            <p:cNvSpPr/>
            <p:nvPr/>
          </p:nvSpPr>
          <p:spPr>
            <a:xfrm flipH="false" flipV="false" rot="0">
              <a:off x="0" y="0"/>
              <a:ext cx="812800" cy="793896"/>
            </a:xfrm>
            <a:custGeom>
              <a:avLst/>
              <a:gdLst/>
              <a:ahLst/>
              <a:cxnLst/>
              <a:rect r="r" b="b" t="t" l="l"/>
              <a:pathLst>
                <a:path h="793896" w="812800">
                  <a:moveTo>
                    <a:pt x="0" y="0"/>
                  </a:moveTo>
                  <a:lnTo>
                    <a:pt x="812800" y="0"/>
                  </a:lnTo>
                  <a:lnTo>
                    <a:pt x="812800" y="793896"/>
                  </a:lnTo>
                  <a:lnTo>
                    <a:pt x="0" y="793896"/>
                  </a:lnTo>
                  <a:close/>
                </a:path>
              </a:pathLst>
            </a:custGeom>
            <a:blipFill>
              <a:blip r:embed="rId6"/>
              <a:stretch>
                <a:fillRect l="-23389" t="0" r="-23389" b="0"/>
              </a:stretch>
            </a:blipFill>
          </p:spPr>
        </p:sp>
      </p:grpSp>
      <p:grpSp>
        <p:nvGrpSpPr>
          <p:cNvPr name="Group 12" id="12"/>
          <p:cNvGrpSpPr/>
          <p:nvPr/>
        </p:nvGrpSpPr>
        <p:grpSpPr>
          <a:xfrm rot="0">
            <a:off x="14294934" y="6801039"/>
            <a:ext cx="2829848" cy="2764031"/>
            <a:chOff x="0" y="0"/>
            <a:chExt cx="812800" cy="793896"/>
          </a:xfrm>
        </p:grpSpPr>
        <p:sp>
          <p:nvSpPr>
            <p:cNvPr name="Freeform 13" id="13"/>
            <p:cNvSpPr/>
            <p:nvPr/>
          </p:nvSpPr>
          <p:spPr>
            <a:xfrm flipH="false" flipV="false" rot="0">
              <a:off x="0" y="0"/>
              <a:ext cx="812800" cy="793896"/>
            </a:xfrm>
            <a:custGeom>
              <a:avLst/>
              <a:gdLst/>
              <a:ahLst/>
              <a:cxnLst/>
              <a:rect r="r" b="b" t="t" l="l"/>
              <a:pathLst>
                <a:path h="793896" w="812800">
                  <a:moveTo>
                    <a:pt x="0" y="0"/>
                  </a:moveTo>
                  <a:lnTo>
                    <a:pt x="812800" y="0"/>
                  </a:lnTo>
                  <a:lnTo>
                    <a:pt x="812800" y="793896"/>
                  </a:lnTo>
                  <a:lnTo>
                    <a:pt x="0" y="793896"/>
                  </a:lnTo>
                  <a:close/>
                </a:path>
              </a:pathLst>
            </a:custGeom>
            <a:blipFill>
              <a:blip r:embed="rId7"/>
              <a:stretch>
                <a:fillRect l="-23389" t="0" r="-23389" b="0"/>
              </a:stretch>
            </a:blipFill>
          </p:spPr>
        </p:sp>
      </p:grpSp>
      <p:grpSp>
        <p:nvGrpSpPr>
          <p:cNvPr name="Group 14" id="14"/>
          <p:cNvGrpSpPr/>
          <p:nvPr/>
        </p:nvGrpSpPr>
        <p:grpSpPr>
          <a:xfrm rot="0">
            <a:off x="0" y="0"/>
            <a:ext cx="419100" cy="10287000"/>
            <a:chOff x="0" y="0"/>
            <a:chExt cx="110380" cy="2709333"/>
          </a:xfrm>
        </p:grpSpPr>
        <p:sp>
          <p:nvSpPr>
            <p:cNvPr name="Freeform 15" id="15"/>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16" id="16"/>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17" id="17"/>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8"/>
            <a:stretch>
              <a:fillRect l="0" t="0" r="0" b="0"/>
            </a:stretch>
          </a:blipFill>
        </p:spPr>
      </p:sp>
      <p:sp>
        <p:nvSpPr>
          <p:cNvPr name="Freeform 18" id="18"/>
          <p:cNvSpPr/>
          <p:nvPr/>
        </p:nvSpPr>
        <p:spPr>
          <a:xfrm flipH="false" flipV="false" rot="0">
            <a:off x="1898560" y="2103946"/>
            <a:ext cx="10276593" cy="2186026"/>
          </a:xfrm>
          <a:custGeom>
            <a:avLst/>
            <a:gdLst/>
            <a:ahLst/>
            <a:cxnLst/>
            <a:rect r="r" b="b" t="t" l="l"/>
            <a:pathLst>
              <a:path h="2186026" w="10276593">
                <a:moveTo>
                  <a:pt x="0" y="0"/>
                </a:moveTo>
                <a:lnTo>
                  <a:pt x="10276593" y="0"/>
                </a:lnTo>
                <a:lnTo>
                  <a:pt x="10276593" y="2186026"/>
                </a:lnTo>
                <a:lnTo>
                  <a:pt x="0" y="2186026"/>
                </a:lnTo>
                <a:lnTo>
                  <a:pt x="0" y="0"/>
                </a:lnTo>
                <a:close/>
              </a:path>
            </a:pathLst>
          </a:custGeom>
          <a:blipFill>
            <a:blip r:embed="rId9"/>
            <a:stretch>
              <a:fillRect l="0" t="-90472" r="0" b="-122929"/>
            </a:stretch>
          </a:blipFill>
        </p:spPr>
      </p:sp>
      <p:sp>
        <p:nvSpPr>
          <p:cNvPr name="Freeform 19" id="19"/>
          <p:cNvSpPr/>
          <p:nvPr/>
        </p:nvSpPr>
        <p:spPr>
          <a:xfrm flipH="false" flipV="false" rot="0">
            <a:off x="1028700" y="1059921"/>
            <a:ext cx="3357098" cy="2088050"/>
          </a:xfrm>
          <a:custGeom>
            <a:avLst/>
            <a:gdLst/>
            <a:ahLst/>
            <a:cxnLst/>
            <a:rect r="r" b="b" t="t" l="l"/>
            <a:pathLst>
              <a:path h="2088050" w="3357098">
                <a:moveTo>
                  <a:pt x="0" y="0"/>
                </a:moveTo>
                <a:lnTo>
                  <a:pt x="3357098" y="0"/>
                </a:lnTo>
                <a:lnTo>
                  <a:pt x="3357098" y="2088050"/>
                </a:lnTo>
                <a:lnTo>
                  <a:pt x="0" y="2088050"/>
                </a:lnTo>
                <a:lnTo>
                  <a:pt x="0" y="0"/>
                </a:lnTo>
                <a:close/>
              </a:path>
            </a:pathLst>
          </a:custGeom>
          <a:blipFill>
            <a:blip r:embed="rId10"/>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55334" y="4089826"/>
            <a:ext cx="3345211" cy="334521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0" t="-6818" r="0" b="-6818"/>
              </a:stretch>
            </a:blipFill>
          </p:spPr>
        </p:sp>
      </p:grpSp>
      <p:grpSp>
        <p:nvGrpSpPr>
          <p:cNvPr name="Group 4" id="4"/>
          <p:cNvGrpSpPr/>
          <p:nvPr/>
        </p:nvGrpSpPr>
        <p:grpSpPr>
          <a:xfrm rot="0">
            <a:off x="0" y="0"/>
            <a:ext cx="419100" cy="10287000"/>
            <a:chOff x="0" y="0"/>
            <a:chExt cx="110380" cy="2709333"/>
          </a:xfrm>
        </p:grpSpPr>
        <p:sp>
          <p:nvSpPr>
            <p:cNvPr name="Freeform 5" id="5"/>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6" id="6"/>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209550" y="8862191"/>
            <a:ext cx="2290762" cy="1424809"/>
          </a:xfrm>
          <a:custGeom>
            <a:avLst/>
            <a:gdLst/>
            <a:ahLst/>
            <a:cxnLst/>
            <a:rect r="r" b="b" t="t" l="l"/>
            <a:pathLst>
              <a:path h="1424809" w="2290762">
                <a:moveTo>
                  <a:pt x="0" y="0"/>
                </a:moveTo>
                <a:lnTo>
                  <a:pt x="2290762" y="0"/>
                </a:lnTo>
                <a:lnTo>
                  <a:pt x="2290762" y="1424809"/>
                </a:lnTo>
                <a:lnTo>
                  <a:pt x="0" y="1424809"/>
                </a:lnTo>
                <a:lnTo>
                  <a:pt x="0" y="0"/>
                </a:lnTo>
                <a:close/>
              </a:path>
            </a:pathLst>
          </a:custGeom>
          <a:blipFill>
            <a:blip r:embed="rId3"/>
            <a:stretch>
              <a:fillRect l="0" t="0" r="0" b="0"/>
            </a:stretch>
          </a:blipFill>
        </p:spPr>
      </p:sp>
      <p:grpSp>
        <p:nvGrpSpPr>
          <p:cNvPr name="Group 8" id="8"/>
          <p:cNvGrpSpPr/>
          <p:nvPr/>
        </p:nvGrpSpPr>
        <p:grpSpPr>
          <a:xfrm rot="0">
            <a:off x="9955334" y="7595032"/>
            <a:ext cx="3345211" cy="914512"/>
            <a:chOff x="0" y="0"/>
            <a:chExt cx="881043" cy="240859"/>
          </a:xfrm>
        </p:grpSpPr>
        <p:sp>
          <p:nvSpPr>
            <p:cNvPr name="Freeform 9" id="9"/>
            <p:cNvSpPr/>
            <p:nvPr/>
          </p:nvSpPr>
          <p:spPr>
            <a:xfrm flipH="false" flipV="false" rot="0">
              <a:off x="0" y="0"/>
              <a:ext cx="881043" cy="240859"/>
            </a:xfrm>
            <a:custGeom>
              <a:avLst/>
              <a:gdLst/>
              <a:ahLst/>
              <a:cxnLst/>
              <a:rect r="r" b="b" t="t" l="l"/>
              <a:pathLst>
                <a:path h="240859" w="881043">
                  <a:moveTo>
                    <a:pt x="0" y="0"/>
                  </a:moveTo>
                  <a:lnTo>
                    <a:pt x="881043" y="0"/>
                  </a:lnTo>
                  <a:lnTo>
                    <a:pt x="881043" y="240859"/>
                  </a:lnTo>
                  <a:lnTo>
                    <a:pt x="0" y="240859"/>
                  </a:lnTo>
                  <a:close/>
                </a:path>
              </a:pathLst>
            </a:custGeom>
            <a:solidFill>
              <a:srgbClr val="233D00"/>
            </a:solidFill>
          </p:spPr>
        </p:sp>
        <p:sp>
          <p:nvSpPr>
            <p:cNvPr name="TextBox 10" id="10"/>
            <p:cNvSpPr txBox="true"/>
            <p:nvPr/>
          </p:nvSpPr>
          <p:spPr>
            <a:xfrm>
              <a:off x="0" y="28575"/>
              <a:ext cx="881043" cy="212284"/>
            </a:xfrm>
            <a:prstGeom prst="rect">
              <a:avLst/>
            </a:prstGeom>
          </p:spPr>
          <p:txBody>
            <a:bodyPr anchor="ctr" rtlCol="false" tIns="50800" lIns="50800" bIns="50800" rIns="50800"/>
            <a:lstStyle/>
            <a:p>
              <a:pPr algn="ctr">
                <a:lnSpc>
                  <a:spcPts val="1699"/>
                </a:lnSpc>
              </a:pPr>
            </a:p>
          </p:txBody>
        </p:sp>
      </p:grpSp>
      <p:sp>
        <p:nvSpPr>
          <p:cNvPr name="Freeform 11" id="11"/>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4"/>
            <a:stretch>
              <a:fillRect l="0" t="0" r="0" b="0"/>
            </a:stretch>
          </a:blipFill>
        </p:spPr>
      </p:sp>
      <p:sp>
        <p:nvSpPr>
          <p:cNvPr name="TextBox 12" id="12"/>
          <p:cNvSpPr txBox="true"/>
          <p:nvPr/>
        </p:nvSpPr>
        <p:spPr>
          <a:xfrm rot="0">
            <a:off x="1028700" y="1047750"/>
            <a:ext cx="8926634" cy="588646"/>
          </a:xfrm>
          <a:prstGeom prst="rect">
            <a:avLst/>
          </a:prstGeom>
        </p:spPr>
        <p:txBody>
          <a:bodyPr anchor="t" rtlCol="false" tIns="0" lIns="0" bIns="0" rIns="0">
            <a:spAutoFit/>
          </a:bodyPr>
          <a:lstStyle/>
          <a:p>
            <a:pPr algn="l">
              <a:lnSpc>
                <a:spcPts val="4440"/>
              </a:lnSpc>
            </a:pPr>
            <a:r>
              <a:rPr lang="en-US" sz="4000">
                <a:solidFill>
                  <a:srgbClr val="505E32"/>
                </a:solidFill>
                <a:latin typeface="Yeseva One"/>
                <a:ea typeface="Yeseva One"/>
                <a:cs typeface="Yeseva One"/>
                <a:sym typeface="Yeseva One"/>
              </a:rPr>
              <a:t>Kunskap, idéer och lokala behov!</a:t>
            </a:r>
          </a:p>
        </p:txBody>
      </p:sp>
      <p:sp>
        <p:nvSpPr>
          <p:cNvPr name="TextBox 13" id="13"/>
          <p:cNvSpPr txBox="true"/>
          <p:nvPr/>
        </p:nvSpPr>
        <p:spPr>
          <a:xfrm rot="0">
            <a:off x="1028700" y="2425609"/>
            <a:ext cx="8317034" cy="6083935"/>
          </a:xfrm>
          <a:prstGeom prst="rect">
            <a:avLst/>
          </a:prstGeom>
        </p:spPr>
        <p:txBody>
          <a:bodyPr anchor="t" rtlCol="false" tIns="0" lIns="0" bIns="0" rIns="0">
            <a:spAutoFit/>
          </a:bodyPr>
          <a:lstStyle/>
          <a:p>
            <a:pPr algn="just">
              <a:lnSpc>
                <a:spcPts val="2239"/>
              </a:lnSpc>
            </a:pPr>
            <a:r>
              <a:rPr lang="en-US" sz="1599">
                <a:solidFill>
                  <a:srgbClr val="000000"/>
                </a:solidFill>
                <a:latin typeface="Work Sans"/>
                <a:ea typeface="Work Sans"/>
                <a:cs typeface="Work Sans"/>
                <a:sym typeface="Work Sans"/>
              </a:rPr>
              <a:t>I skrivandes stund sitter jag på en av våra mötesplatser som vi skapat, och reflekterar över Leadermetoden och de projekt som beviljats hittills. </a:t>
            </a:r>
          </a:p>
          <a:p>
            <a:pPr algn="just">
              <a:lnSpc>
                <a:spcPts val="2239"/>
              </a:lnSpc>
            </a:pPr>
          </a:p>
          <a:p>
            <a:pPr algn="just">
              <a:lnSpc>
                <a:spcPts val="2239"/>
              </a:lnSpc>
            </a:pPr>
            <a:r>
              <a:rPr lang="en-US" sz="1599" b="true">
                <a:solidFill>
                  <a:srgbClr val="000000"/>
                </a:solidFill>
                <a:latin typeface="Work Sans Bold"/>
                <a:ea typeface="Work Sans Bold"/>
                <a:cs typeface="Work Sans Bold"/>
                <a:sym typeface="Work Sans Bold"/>
              </a:rPr>
              <a:t>Eftersom jag själv</a:t>
            </a:r>
            <a:r>
              <a:rPr lang="en-US" sz="1599">
                <a:solidFill>
                  <a:srgbClr val="000000"/>
                </a:solidFill>
                <a:latin typeface="Work Sans"/>
                <a:ea typeface="Work Sans"/>
                <a:cs typeface="Work Sans"/>
                <a:sym typeface="Work Sans"/>
              </a:rPr>
              <a:t> haft förmånen att  jobba med leadermetoden från olika perspektiv under flera år,har jag på nära håll fått se vad som kan ske när denna häftiga trepartsmetod kommer till sin fulla rätt!</a:t>
            </a:r>
          </a:p>
          <a:p>
            <a:pPr algn="just">
              <a:lnSpc>
                <a:spcPts val="2239"/>
              </a:lnSpc>
              <a:spcBef>
                <a:spcPct val="0"/>
              </a:spcBef>
            </a:pPr>
            <a:r>
              <a:rPr lang="en-US" sz="1599">
                <a:solidFill>
                  <a:srgbClr val="000000"/>
                </a:solidFill>
                <a:latin typeface="Work Sans"/>
                <a:ea typeface="Work Sans"/>
                <a:cs typeface="Work Sans"/>
                <a:sym typeface="Work Sans"/>
              </a:rPr>
              <a:t>Det som är unikt för just leadermetoden jämfört med övriga EU-program är att all utveckling och alla beslut fattas lokalt i närheten av där ideérna finns. D</a:t>
            </a:r>
            <a:r>
              <a:rPr lang="en-US" sz="1599">
                <a:solidFill>
                  <a:srgbClr val="000000"/>
                </a:solidFill>
                <a:latin typeface="Work Sans"/>
                <a:ea typeface="Work Sans"/>
                <a:cs typeface="Work Sans"/>
                <a:sym typeface="Work Sans"/>
              </a:rPr>
              <a:t>et innebär att det också finns en </a:t>
            </a:r>
            <a:r>
              <a:rPr lang="en-US" b="true" sz="1599">
                <a:solidFill>
                  <a:srgbClr val="000000"/>
                </a:solidFill>
                <a:latin typeface="Work Sans Bold"/>
                <a:ea typeface="Work Sans Bold"/>
                <a:cs typeface="Work Sans Bold"/>
                <a:sym typeface="Work Sans Bold"/>
              </a:rPr>
              <a:t>mycket stor kunskap i LAG-styrelsen </a:t>
            </a:r>
            <a:r>
              <a:rPr lang="en-US" sz="1599">
                <a:solidFill>
                  <a:srgbClr val="000000"/>
                </a:solidFill>
                <a:latin typeface="Work Sans"/>
                <a:ea typeface="Work Sans"/>
                <a:cs typeface="Work Sans"/>
                <a:sym typeface="Work Sans"/>
              </a:rPr>
              <a:t>om området, vilka möjligheter området har, vilka utmaningar som finns, men också om vilka drivkrafter som finns och om det går att koppla ihop en drivkraft med en annan för att få ännu mer verkstad. </a:t>
            </a:r>
          </a:p>
          <a:p>
            <a:pPr algn="just">
              <a:lnSpc>
                <a:spcPts val="2239"/>
              </a:lnSpc>
              <a:spcBef>
                <a:spcPct val="0"/>
              </a:spcBef>
            </a:pPr>
            <a:r>
              <a:rPr lang="en-US" sz="1599">
                <a:solidFill>
                  <a:srgbClr val="000000"/>
                </a:solidFill>
                <a:latin typeface="Work Sans"/>
                <a:ea typeface="Work Sans"/>
                <a:cs typeface="Work Sans"/>
                <a:sym typeface="Work Sans"/>
              </a:rPr>
              <a:t>Just detta upplägg är det som jag tror gör att leadermetoden kan göra skillnad och utveckla landsbygder på riktigt. </a:t>
            </a:r>
          </a:p>
          <a:p>
            <a:pPr algn="just">
              <a:lnSpc>
                <a:spcPts val="2239"/>
              </a:lnSpc>
              <a:spcBef>
                <a:spcPct val="0"/>
              </a:spcBef>
            </a:pPr>
            <a:r>
              <a:rPr lang="en-US" b="true" sz="1599">
                <a:solidFill>
                  <a:srgbClr val="000000"/>
                </a:solidFill>
                <a:latin typeface="Work Sans Bold"/>
                <a:ea typeface="Work Sans Bold"/>
                <a:cs typeface="Work Sans Bold"/>
                <a:sym typeface="Work Sans Bold"/>
              </a:rPr>
              <a:t>I Leader Skåne Mittnordväst</a:t>
            </a:r>
            <a:r>
              <a:rPr lang="en-US" sz="1599">
                <a:solidFill>
                  <a:srgbClr val="000000"/>
                </a:solidFill>
                <a:latin typeface="Work Sans"/>
                <a:ea typeface="Work Sans"/>
                <a:cs typeface="Work Sans"/>
                <a:sym typeface="Work Sans"/>
              </a:rPr>
              <a:t> har vi haft förmånen att få stötta många olika ideer som påverkar just vårt lokala leaderområde utifrån platserna olika delar och behov. Vi har stöttat många olika idéer som tillexempel har handlat om att minska utanförskap, att bygga upp verksamheter som ökar både trivsel bland närboende och som möjliggör ökat företagande, som kopplar ihop det gamla och kanske förfallna med de som vill renovera och fixa för att sen kunna bo, verka och leva på landsbygden. </a:t>
            </a:r>
          </a:p>
          <a:p>
            <a:pPr algn="just">
              <a:lnSpc>
                <a:spcPts val="2239"/>
              </a:lnSpc>
              <a:spcBef>
                <a:spcPct val="0"/>
              </a:spcBef>
            </a:pPr>
            <a:r>
              <a:rPr lang="en-US" b="true" sz="1599">
                <a:solidFill>
                  <a:srgbClr val="000000"/>
                </a:solidFill>
                <a:latin typeface="Work Sans Bold"/>
                <a:ea typeface="Work Sans Bold"/>
                <a:cs typeface="Work Sans Bold"/>
                <a:sym typeface="Work Sans Bold"/>
              </a:rPr>
              <a:t>I denna rapport</a:t>
            </a:r>
            <a:r>
              <a:rPr lang="en-US" sz="1599">
                <a:solidFill>
                  <a:srgbClr val="000000"/>
                </a:solidFill>
                <a:latin typeface="Work Sans"/>
                <a:ea typeface="Work Sans"/>
                <a:cs typeface="Work Sans"/>
                <a:sym typeface="Work Sans"/>
              </a:rPr>
              <a:t> kan ni läsa om flera av idéerna som just nu är pågående projekt.</a:t>
            </a:r>
          </a:p>
        </p:txBody>
      </p:sp>
      <p:sp>
        <p:nvSpPr>
          <p:cNvPr name="TextBox 14" id="14"/>
          <p:cNvSpPr txBox="true"/>
          <p:nvPr/>
        </p:nvSpPr>
        <p:spPr>
          <a:xfrm rot="0">
            <a:off x="9955334" y="7748758"/>
            <a:ext cx="3345211" cy="559435"/>
          </a:xfrm>
          <a:prstGeom prst="rect">
            <a:avLst/>
          </a:prstGeom>
        </p:spPr>
        <p:txBody>
          <a:bodyPr anchor="t" rtlCol="false" tIns="0" lIns="0" bIns="0" rIns="0">
            <a:spAutoFit/>
          </a:bodyPr>
          <a:lstStyle/>
          <a:p>
            <a:pPr algn="ctr">
              <a:lnSpc>
                <a:spcPts val="2240"/>
              </a:lnSpc>
            </a:pPr>
            <a:r>
              <a:rPr lang="en-US" sz="1600">
                <a:solidFill>
                  <a:srgbClr val="FFFFFF"/>
                </a:solidFill>
                <a:latin typeface="Yeseva One"/>
                <a:ea typeface="Yeseva One"/>
                <a:cs typeface="Yeseva One"/>
                <a:sym typeface="Yeseva One"/>
              </a:rPr>
              <a:t>Katarina Borgstrand </a:t>
            </a:r>
          </a:p>
          <a:p>
            <a:pPr algn="ctr">
              <a:lnSpc>
                <a:spcPts val="2240"/>
              </a:lnSpc>
              <a:spcBef>
                <a:spcPct val="0"/>
              </a:spcBef>
            </a:pPr>
            <a:r>
              <a:rPr lang="en-US" sz="1600">
                <a:solidFill>
                  <a:srgbClr val="FFFFFF"/>
                </a:solidFill>
                <a:latin typeface="Yeseva One"/>
                <a:ea typeface="Yeseva One"/>
                <a:cs typeface="Yeseva One"/>
                <a:sym typeface="Yeseva One"/>
              </a:rPr>
              <a:t>Styrelseordförande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19100" cy="10287000"/>
            <a:chOff x="0" y="0"/>
            <a:chExt cx="110380" cy="2709333"/>
          </a:xfrm>
        </p:grpSpPr>
        <p:sp>
          <p:nvSpPr>
            <p:cNvPr name="Freeform 3" id="3"/>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4" id="4"/>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798300" y="7411643"/>
            <a:ext cx="2759238" cy="914512"/>
            <a:chOff x="0" y="0"/>
            <a:chExt cx="726713" cy="240859"/>
          </a:xfrm>
        </p:grpSpPr>
        <p:sp>
          <p:nvSpPr>
            <p:cNvPr name="Freeform 6" id="6"/>
            <p:cNvSpPr/>
            <p:nvPr/>
          </p:nvSpPr>
          <p:spPr>
            <a:xfrm flipH="false" flipV="false" rot="0">
              <a:off x="0" y="0"/>
              <a:ext cx="726713" cy="240859"/>
            </a:xfrm>
            <a:custGeom>
              <a:avLst/>
              <a:gdLst/>
              <a:ahLst/>
              <a:cxnLst/>
              <a:rect r="r" b="b" t="t" l="l"/>
              <a:pathLst>
                <a:path h="240859" w="726713">
                  <a:moveTo>
                    <a:pt x="0" y="0"/>
                  </a:moveTo>
                  <a:lnTo>
                    <a:pt x="726713" y="0"/>
                  </a:lnTo>
                  <a:lnTo>
                    <a:pt x="726713" y="240859"/>
                  </a:lnTo>
                  <a:lnTo>
                    <a:pt x="0" y="240859"/>
                  </a:lnTo>
                  <a:close/>
                </a:path>
              </a:pathLst>
            </a:custGeom>
            <a:solidFill>
              <a:srgbClr val="233D00"/>
            </a:solidFill>
          </p:spPr>
        </p:sp>
        <p:sp>
          <p:nvSpPr>
            <p:cNvPr name="TextBox 7" id="7"/>
            <p:cNvSpPr txBox="true"/>
            <p:nvPr/>
          </p:nvSpPr>
          <p:spPr>
            <a:xfrm>
              <a:off x="0" y="28575"/>
              <a:ext cx="726713" cy="212284"/>
            </a:xfrm>
            <a:prstGeom prst="rect">
              <a:avLst/>
            </a:prstGeom>
          </p:spPr>
          <p:txBody>
            <a:bodyPr anchor="ctr" rtlCol="false" tIns="50800" lIns="50800" bIns="50800" rIns="50800"/>
            <a:lstStyle/>
            <a:p>
              <a:pPr algn="ctr">
                <a:lnSpc>
                  <a:spcPts val="1699"/>
                </a:lnSpc>
              </a:pPr>
            </a:p>
          </p:txBody>
        </p:sp>
      </p:grpSp>
      <p:sp>
        <p:nvSpPr>
          <p:cNvPr name="Freeform 8" id="8"/>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2"/>
            <a:stretch>
              <a:fillRect l="0" t="0" r="0" b="0"/>
            </a:stretch>
          </a:blipFill>
        </p:spPr>
      </p:sp>
      <p:sp>
        <p:nvSpPr>
          <p:cNvPr name="Freeform 9" id="9"/>
          <p:cNvSpPr/>
          <p:nvPr/>
        </p:nvSpPr>
        <p:spPr>
          <a:xfrm flipH="false" flipV="false" rot="0">
            <a:off x="9798300" y="4414908"/>
            <a:ext cx="2759238" cy="2759238"/>
          </a:xfrm>
          <a:custGeom>
            <a:avLst/>
            <a:gdLst/>
            <a:ahLst/>
            <a:cxnLst/>
            <a:rect r="r" b="b" t="t" l="l"/>
            <a:pathLst>
              <a:path h="2759238" w="2759238">
                <a:moveTo>
                  <a:pt x="0" y="0"/>
                </a:moveTo>
                <a:lnTo>
                  <a:pt x="2759238" y="0"/>
                </a:lnTo>
                <a:lnTo>
                  <a:pt x="2759238" y="2759238"/>
                </a:lnTo>
                <a:lnTo>
                  <a:pt x="0" y="2759238"/>
                </a:lnTo>
                <a:lnTo>
                  <a:pt x="0" y="0"/>
                </a:lnTo>
                <a:close/>
              </a:path>
            </a:pathLst>
          </a:custGeom>
          <a:blipFill>
            <a:blip r:embed="rId3"/>
            <a:stretch>
              <a:fillRect l="-22487" t="0" r="-10846" b="0"/>
            </a:stretch>
          </a:blipFill>
        </p:spPr>
      </p:sp>
      <p:sp>
        <p:nvSpPr>
          <p:cNvPr name="TextBox 10" id="10"/>
          <p:cNvSpPr txBox="true"/>
          <p:nvPr/>
        </p:nvSpPr>
        <p:spPr>
          <a:xfrm rot="0">
            <a:off x="1028700" y="1047750"/>
            <a:ext cx="12741201" cy="588646"/>
          </a:xfrm>
          <a:prstGeom prst="rect">
            <a:avLst/>
          </a:prstGeom>
        </p:spPr>
        <p:txBody>
          <a:bodyPr anchor="t" rtlCol="false" tIns="0" lIns="0" bIns="0" rIns="0">
            <a:spAutoFit/>
          </a:bodyPr>
          <a:lstStyle/>
          <a:p>
            <a:pPr algn="l">
              <a:lnSpc>
                <a:spcPts val="4440"/>
              </a:lnSpc>
            </a:pPr>
            <a:r>
              <a:rPr lang="en-US" sz="4000">
                <a:solidFill>
                  <a:srgbClr val="505E32"/>
                </a:solidFill>
                <a:latin typeface="Yeseva One"/>
                <a:ea typeface="Yeseva One"/>
                <a:cs typeface="Yeseva One"/>
                <a:sym typeface="Yeseva One"/>
              </a:rPr>
              <a:t>Leader Skåne Mitt Nordväst i halvlek</a:t>
            </a:r>
          </a:p>
        </p:txBody>
      </p:sp>
      <p:sp>
        <p:nvSpPr>
          <p:cNvPr name="TextBox 11" id="11"/>
          <p:cNvSpPr txBox="true"/>
          <p:nvPr/>
        </p:nvSpPr>
        <p:spPr>
          <a:xfrm rot="0">
            <a:off x="1028700" y="2518444"/>
            <a:ext cx="8160000" cy="5807710"/>
          </a:xfrm>
          <a:prstGeom prst="rect">
            <a:avLst/>
          </a:prstGeom>
        </p:spPr>
        <p:txBody>
          <a:bodyPr anchor="t" rtlCol="false" tIns="0" lIns="0" bIns="0" rIns="0">
            <a:spAutoFit/>
          </a:bodyPr>
          <a:lstStyle/>
          <a:p>
            <a:pPr algn="l">
              <a:lnSpc>
                <a:spcPts val="2239"/>
              </a:lnSpc>
            </a:pPr>
          </a:p>
          <a:p>
            <a:pPr algn="l">
              <a:lnSpc>
                <a:spcPts val="2239"/>
              </a:lnSpc>
            </a:pPr>
            <a:r>
              <a:rPr lang="en-US" sz="1599" b="true">
                <a:solidFill>
                  <a:srgbClr val="000000"/>
                </a:solidFill>
                <a:latin typeface="Work Sans Bold"/>
                <a:ea typeface="Work Sans Bold"/>
                <a:cs typeface="Work Sans Bold"/>
                <a:sym typeface="Work Sans Bold"/>
              </a:rPr>
              <a:t>Vi fick vårt startbesked</a:t>
            </a:r>
            <a:r>
              <a:rPr lang="en-US" sz="1599">
                <a:solidFill>
                  <a:srgbClr val="000000"/>
                </a:solidFill>
                <a:latin typeface="Work Sans"/>
                <a:ea typeface="Work Sans"/>
                <a:cs typeface="Work Sans"/>
                <a:sym typeface="Work Sans"/>
              </a:rPr>
              <a:t> av Jordbruksverket den 17 mars 2023 och den 31 december 2027 ska vi ha nyttjat vår tilldelade budget på ett klokt och kreativt sätt som gynnar samverkande åtgärder för landsbygdens ekonomi.</a:t>
            </a:r>
          </a:p>
          <a:p>
            <a:pPr algn="l">
              <a:lnSpc>
                <a:spcPts val="2239"/>
              </a:lnSpc>
            </a:pPr>
          </a:p>
          <a:p>
            <a:pPr algn="l">
              <a:lnSpc>
                <a:spcPts val="2239"/>
              </a:lnSpc>
            </a:pPr>
            <a:r>
              <a:rPr lang="en-US" sz="1599" b="true">
                <a:solidFill>
                  <a:srgbClr val="000000"/>
                </a:solidFill>
                <a:latin typeface="Work Sans Bold"/>
                <a:ea typeface="Work Sans Bold"/>
                <a:cs typeface="Work Sans Bold"/>
                <a:sym typeface="Work Sans Bold"/>
              </a:rPr>
              <a:t>Nu är världsbilden annorlunda</a:t>
            </a:r>
            <a:r>
              <a:rPr lang="en-US" sz="1599">
                <a:solidFill>
                  <a:srgbClr val="000000"/>
                </a:solidFill>
                <a:latin typeface="Work Sans"/>
                <a:ea typeface="Work Sans"/>
                <a:cs typeface="Work Sans"/>
                <a:sym typeface="Work Sans"/>
              </a:rPr>
              <a:t> och i flera fall mörkare än när vi tog fram den strategi vi ska utgå ifrån och kan man fråga sig om det är rimligt att lägga skattemedel på mötesplatser, vandringsleder, teater och andra icke livsnödvändiga åtgärder? Jag vill svara med ett rungande ”ja”.</a:t>
            </a:r>
          </a:p>
          <a:p>
            <a:pPr algn="l">
              <a:lnSpc>
                <a:spcPts val="2239"/>
              </a:lnSpc>
            </a:pPr>
          </a:p>
          <a:p>
            <a:pPr algn="l">
              <a:lnSpc>
                <a:spcPts val="2239"/>
              </a:lnSpc>
            </a:pPr>
            <a:r>
              <a:rPr lang="en-US" sz="1599" b="true">
                <a:solidFill>
                  <a:srgbClr val="000000"/>
                </a:solidFill>
                <a:latin typeface="Work Sans Bold"/>
                <a:ea typeface="Work Sans Bold"/>
                <a:cs typeface="Work Sans Bold"/>
                <a:sym typeface="Work Sans Bold"/>
              </a:rPr>
              <a:t>Om krisen kommer</a:t>
            </a:r>
            <a:r>
              <a:rPr lang="en-US" sz="1599">
                <a:solidFill>
                  <a:srgbClr val="000000"/>
                </a:solidFill>
                <a:latin typeface="Work Sans"/>
                <a:ea typeface="Work Sans"/>
                <a:cs typeface="Work Sans"/>
                <a:sym typeface="Work Sans"/>
              </a:rPr>
              <a:t> behöver vi varandra och vi behöver varandras kunskaper och kompetenser. Idag byggde vi tillsammans en liten konsthall, lärde av varandra hur man kan odla på liten yta och räddade fallfärdiga, oälskade hus. Imorgon kan de kunskaperna och de nätverken vara avgörande för hur vi tar oss igenom allvarliga kriser. Oavsett vad framtiden för med sig skapar vi tillsammans attraktivt boende, samsyn kring våra resurser och lär oss kommunicera på ett konstruktivt sätt.</a:t>
            </a:r>
          </a:p>
          <a:p>
            <a:pPr algn="l">
              <a:lnSpc>
                <a:spcPts val="2239"/>
              </a:lnSpc>
            </a:pPr>
          </a:p>
          <a:p>
            <a:pPr algn="l">
              <a:lnSpc>
                <a:spcPts val="2239"/>
              </a:lnSpc>
              <a:spcBef>
                <a:spcPct val="0"/>
              </a:spcBef>
            </a:pPr>
            <a:r>
              <a:rPr lang="en-US" b="true" sz="1599">
                <a:solidFill>
                  <a:srgbClr val="000000"/>
                </a:solidFill>
                <a:latin typeface="Work Sans Bold"/>
                <a:ea typeface="Work Sans Bold"/>
                <a:cs typeface="Work Sans Bold"/>
                <a:sym typeface="Work Sans Bold"/>
              </a:rPr>
              <a:t>Det bästa med LEADER</a:t>
            </a:r>
            <a:r>
              <a:rPr lang="en-US" sz="1599">
                <a:solidFill>
                  <a:srgbClr val="000000"/>
                </a:solidFill>
                <a:latin typeface="Work Sans"/>
                <a:ea typeface="Work Sans"/>
                <a:cs typeface="Work Sans"/>
                <a:sym typeface="Work Sans"/>
              </a:rPr>
              <a:t> är att små idéer och lokala initiativ kan bli en helhet som bidrar till levande landsbygd. Det svåra med LEADER är att få kreativa idésprutor pressa in sin idé i ett mycket byråkratiskt system. Men det är det värt eftersom i LEADER är det vägen som är mödan värd.</a:t>
            </a:r>
          </a:p>
        </p:txBody>
      </p:sp>
      <p:sp>
        <p:nvSpPr>
          <p:cNvPr name="TextBox 12" id="12"/>
          <p:cNvSpPr txBox="true"/>
          <p:nvPr/>
        </p:nvSpPr>
        <p:spPr>
          <a:xfrm rot="0">
            <a:off x="9798300" y="7565369"/>
            <a:ext cx="2759238" cy="559435"/>
          </a:xfrm>
          <a:prstGeom prst="rect">
            <a:avLst/>
          </a:prstGeom>
        </p:spPr>
        <p:txBody>
          <a:bodyPr anchor="t" rtlCol="false" tIns="0" lIns="0" bIns="0" rIns="0">
            <a:spAutoFit/>
          </a:bodyPr>
          <a:lstStyle/>
          <a:p>
            <a:pPr algn="ctr">
              <a:lnSpc>
                <a:spcPts val="2240"/>
              </a:lnSpc>
            </a:pPr>
            <a:r>
              <a:rPr lang="en-US" sz="1600">
                <a:solidFill>
                  <a:srgbClr val="FFFFFF"/>
                </a:solidFill>
                <a:latin typeface="Yeseva One"/>
                <a:ea typeface="Yeseva One"/>
                <a:cs typeface="Yeseva One"/>
                <a:sym typeface="Yeseva One"/>
              </a:rPr>
              <a:t>Ann-Charlotte Thörnblad</a:t>
            </a:r>
          </a:p>
          <a:p>
            <a:pPr algn="ctr">
              <a:lnSpc>
                <a:spcPts val="2240"/>
              </a:lnSpc>
              <a:spcBef>
                <a:spcPct val="0"/>
              </a:spcBef>
            </a:pPr>
            <a:r>
              <a:rPr lang="en-US" sz="1600">
                <a:solidFill>
                  <a:srgbClr val="FFFFFF"/>
                </a:solidFill>
                <a:latin typeface="Yeseva One"/>
                <a:ea typeface="Yeseva One"/>
                <a:cs typeface="Yeseva One"/>
                <a:sym typeface="Yeseva One"/>
              </a:rPr>
              <a:t>Verksamhetsledare</a:t>
            </a:r>
            <a:r>
              <a:rPr lang="en-US" sz="1600">
                <a:solidFill>
                  <a:srgbClr val="FFFFFF"/>
                </a:solidFill>
                <a:latin typeface="Yeseva One"/>
                <a:ea typeface="Yeseva One"/>
                <a:cs typeface="Yeseva One"/>
                <a:sym typeface="Yeseva One"/>
              </a:rPr>
              <a:t> </a:t>
            </a:r>
          </a:p>
        </p:txBody>
      </p:sp>
      <p:sp>
        <p:nvSpPr>
          <p:cNvPr name="Freeform 13" id="13"/>
          <p:cNvSpPr/>
          <p:nvPr/>
        </p:nvSpPr>
        <p:spPr>
          <a:xfrm flipH="false" flipV="false" rot="0">
            <a:off x="209550" y="8862191"/>
            <a:ext cx="2290762" cy="1424809"/>
          </a:xfrm>
          <a:custGeom>
            <a:avLst/>
            <a:gdLst/>
            <a:ahLst/>
            <a:cxnLst/>
            <a:rect r="r" b="b" t="t" l="l"/>
            <a:pathLst>
              <a:path h="1424809" w="2290762">
                <a:moveTo>
                  <a:pt x="0" y="0"/>
                </a:moveTo>
                <a:lnTo>
                  <a:pt x="2290762" y="0"/>
                </a:lnTo>
                <a:lnTo>
                  <a:pt x="2290762" y="1424809"/>
                </a:lnTo>
                <a:lnTo>
                  <a:pt x="0" y="1424809"/>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021305" y="1742538"/>
            <a:ext cx="2220599" cy="4289417"/>
            <a:chOff x="0" y="0"/>
            <a:chExt cx="584849" cy="1129723"/>
          </a:xfrm>
        </p:grpSpPr>
        <p:sp>
          <p:nvSpPr>
            <p:cNvPr name="Freeform 3" id="3"/>
            <p:cNvSpPr/>
            <p:nvPr/>
          </p:nvSpPr>
          <p:spPr>
            <a:xfrm flipH="false" flipV="false" rot="0">
              <a:off x="0" y="0"/>
              <a:ext cx="584849" cy="1129723"/>
            </a:xfrm>
            <a:custGeom>
              <a:avLst/>
              <a:gdLst/>
              <a:ahLst/>
              <a:cxnLst/>
              <a:rect r="r" b="b" t="t" l="l"/>
              <a:pathLst>
                <a:path h="1129723" w="584849">
                  <a:moveTo>
                    <a:pt x="0" y="0"/>
                  </a:moveTo>
                  <a:lnTo>
                    <a:pt x="584849" y="0"/>
                  </a:lnTo>
                  <a:lnTo>
                    <a:pt x="584849" y="1129723"/>
                  </a:lnTo>
                  <a:lnTo>
                    <a:pt x="0" y="1129723"/>
                  </a:lnTo>
                  <a:close/>
                </a:path>
              </a:pathLst>
            </a:custGeom>
            <a:solidFill>
              <a:srgbClr val="FFFFFF"/>
            </a:solidFill>
          </p:spPr>
        </p:sp>
        <p:sp>
          <p:nvSpPr>
            <p:cNvPr name="TextBox 4" id="4"/>
            <p:cNvSpPr txBox="true"/>
            <p:nvPr/>
          </p:nvSpPr>
          <p:spPr>
            <a:xfrm>
              <a:off x="0" y="-38100"/>
              <a:ext cx="584849" cy="116782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0" y="0"/>
            <a:ext cx="419100" cy="10287000"/>
            <a:chOff x="0" y="0"/>
            <a:chExt cx="110380" cy="2709333"/>
          </a:xfrm>
        </p:grpSpPr>
        <p:sp>
          <p:nvSpPr>
            <p:cNvPr name="Freeform 6" id="6"/>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7" id="7"/>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2"/>
            <a:stretch>
              <a:fillRect l="0" t="0" r="0" b="0"/>
            </a:stretch>
          </a:blipFill>
        </p:spPr>
      </p:sp>
      <p:sp>
        <p:nvSpPr>
          <p:cNvPr name="TextBox 9" id="9"/>
          <p:cNvSpPr txBox="true"/>
          <p:nvPr/>
        </p:nvSpPr>
        <p:spPr>
          <a:xfrm rot="0">
            <a:off x="1028700" y="1100552"/>
            <a:ext cx="5513124" cy="641986"/>
          </a:xfrm>
          <a:prstGeom prst="rect">
            <a:avLst/>
          </a:prstGeom>
        </p:spPr>
        <p:txBody>
          <a:bodyPr anchor="t" rtlCol="false" tIns="0" lIns="0" bIns="0" rIns="0">
            <a:spAutoFit/>
          </a:bodyPr>
          <a:lstStyle/>
          <a:p>
            <a:pPr algn="l">
              <a:lnSpc>
                <a:spcPts val="4995"/>
              </a:lnSpc>
            </a:pPr>
            <a:r>
              <a:rPr lang="en-US" sz="4500">
                <a:solidFill>
                  <a:srgbClr val="ACC280"/>
                </a:solidFill>
                <a:latin typeface="Yeseva One"/>
                <a:ea typeface="Yeseva One"/>
                <a:cs typeface="Yeseva One"/>
                <a:sym typeface="Yeseva One"/>
              </a:rPr>
              <a:t>Såhär funkar det!</a:t>
            </a:r>
          </a:p>
        </p:txBody>
      </p:sp>
      <p:sp>
        <p:nvSpPr>
          <p:cNvPr name="TextBox 10" id="10"/>
          <p:cNvSpPr txBox="true"/>
          <p:nvPr/>
        </p:nvSpPr>
        <p:spPr>
          <a:xfrm rot="0">
            <a:off x="1028700" y="2320289"/>
            <a:ext cx="7733044" cy="7214236"/>
          </a:xfrm>
          <a:prstGeom prst="rect">
            <a:avLst/>
          </a:prstGeom>
        </p:spPr>
        <p:txBody>
          <a:bodyPr anchor="t" rtlCol="false" tIns="0" lIns="0" bIns="0" rIns="0">
            <a:spAutoFit/>
          </a:bodyPr>
          <a:lstStyle/>
          <a:p>
            <a:pPr algn="ctr">
              <a:lnSpc>
                <a:spcPts val="3919"/>
              </a:lnSpc>
            </a:pPr>
            <a:r>
              <a:rPr lang="en-US" sz="2799">
                <a:solidFill>
                  <a:srgbClr val="505E32"/>
                </a:solidFill>
                <a:latin typeface="Yeseva One"/>
                <a:ea typeface="Yeseva One"/>
                <a:cs typeface="Yeseva One"/>
                <a:sym typeface="Yeseva One"/>
              </a:rPr>
              <a:t>Det börjar med en idé...</a:t>
            </a:r>
          </a:p>
          <a:p>
            <a:pPr algn="ctr">
              <a:lnSpc>
                <a:spcPts val="2239"/>
              </a:lnSpc>
            </a:pPr>
          </a:p>
          <a:p>
            <a:pPr algn="ctr">
              <a:lnSpc>
                <a:spcPts val="2239"/>
              </a:lnSpc>
              <a:spcBef>
                <a:spcPct val="0"/>
              </a:spcBef>
            </a:pPr>
            <a:r>
              <a:rPr lang="en-US" sz="1599">
                <a:solidFill>
                  <a:srgbClr val="000000"/>
                </a:solidFill>
                <a:latin typeface="Work Sans"/>
                <a:ea typeface="Work Sans"/>
                <a:cs typeface="Work Sans"/>
                <a:sym typeface="Work Sans"/>
              </a:rPr>
              <a:t>De</a:t>
            </a:r>
            <a:r>
              <a:rPr lang="en-US" sz="1599">
                <a:solidFill>
                  <a:srgbClr val="000000"/>
                </a:solidFill>
                <a:latin typeface="Work Sans"/>
                <a:ea typeface="Work Sans"/>
                <a:cs typeface="Work Sans"/>
                <a:sym typeface="Work Sans"/>
              </a:rPr>
              <a:t>t börjar ofta med något litet: en idé vid ett köksbord. En tanke om att något behövs eller en dröm om att bygden kan bli ännu bättre. Och vi vet ju, att det är vi som bor på en plats som också vet vad platsen behöver!</a:t>
            </a:r>
          </a:p>
          <a:p>
            <a:pPr algn="ctr">
              <a:lnSpc>
                <a:spcPts val="2239"/>
              </a:lnSpc>
              <a:spcBef>
                <a:spcPct val="0"/>
              </a:spcBef>
            </a:pPr>
          </a:p>
          <a:p>
            <a:pPr algn="ctr">
              <a:lnSpc>
                <a:spcPts val="3919"/>
              </a:lnSpc>
              <a:spcBef>
                <a:spcPct val="0"/>
              </a:spcBef>
            </a:pPr>
            <a:r>
              <a:rPr lang="en-US" sz="2799">
                <a:solidFill>
                  <a:srgbClr val="505E32"/>
                </a:solidFill>
                <a:latin typeface="Yeseva One"/>
                <a:ea typeface="Yeseva One"/>
                <a:cs typeface="Yeseva One"/>
                <a:sym typeface="Yeseva One"/>
              </a:rPr>
              <a:t>...som LAG-styrelsen fångar upp</a:t>
            </a:r>
          </a:p>
          <a:p>
            <a:pPr algn="ctr">
              <a:lnSpc>
                <a:spcPts val="2239"/>
              </a:lnSpc>
              <a:spcBef>
                <a:spcPct val="0"/>
              </a:spcBef>
            </a:pPr>
          </a:p>
          <a:p>
            <a:pPr algn="ctr">
              <a:lnSpc>
                <a:spcPts val="2239"/>
              </a:lnSpc>
              <a:spcBef>
                <a:spcPct val="0"/>
              </a:spcBef>
            </a:pPr>
            <a:r>
              <a:rPr lang="en-US" sz="1599">
                <a:solidFill>
                  <a:srgbClr val="000000"/>
                </a:solidFill>
                <a:latin typeface="Work Sans"/>
                <a:ea typeface="Work Sans"/>
                <a:cs typeface="Work Sans"/>
                <a:sym typeface="Work Sans"/>
              </a:rPr>
              <a:t>I Sveriges Leaderområden fångas de här tankarna upp av LAG‑styrelserna – människor som själva bor och verkar i området och därför vet hur behoven ser ut. Deras styrka ligger i trepartnerskapet: offentliga, privata och ideella krafter som möts och kompletterar varandra. Det gör att varje beslut vilar på flera perspektiv och på en djup lokal förståelse och kompetens.</a:t>
            </a:r>
          </a:p>
          <a:p>
            <a:pPr algn="ctr">
              <a:lnSpc>
                <a:spcPts val="3919"/>
              </a:lnSpc>
              <a:spcBef>
                <a:spcPct val="0"/>
              </a:spcBef>
            </a:pPr>
          </a:p>
          <a:p>
            <a:pPr algn="ctr">
              <a:lnSpc>
                <a:spcPts val="3919"/>
              </a:lnSpc>
              <a:spcBef>
                <a:spcPct val="0"/>
              </a:spcBef>
            </a:pPr>
            <a:r>
              <a:rPr lang="en-US" sz="2799">
                <a:solidFill>
                  <a:srgbClr val="505E32"/>
                </a:solidFill>
                <a:latin typeface="Yeseva One"/>
                <a:ea typeface="Yeseva One"/>
                <a:cs typeface="Yeseva One"/>
                <a:sym typeface="Yeseva One"/>
              </a:rPr>
              <a:t>Sedan gör vi det tillsammans!</a:t>
            </a:r>
          </a:p>
          <a:p>
            <a:pPr algn="ctr">
              <a:lnSpc>
                <a:spcPts val="2239"/>
              </a:lnSpc>
              <a:spcBef>
                <a:spcPct val="0"/>
              </a:spcBef>
            </a:pPr>
          </a:p>
          <a:p>
            <a:pPr algn="ctr">
              <a:lnSpc>
                <a:spcPts val="2239"/>
              </a:lnSpc>
              <a:spcBef>
                <a:spcPct val="0"/>
              </a:spcBef>
            </a:pPr>
            <a:r>
              <a:rPr lang="en-US" sz="1599">
                <a:solidFill>
                  <a:srgbClr val="000000"/>
                </a:solidFill>
                <a:latin typeface="Work Sans"/>
                <a:ea typeface="Work Sans"/>
                <a:cs typeface="Work Sans"/>
                <a:sym typeface="Work Sans"/>
              </a:rPr>
              <a:t>När en projektidé landar på bordet ser LAG‑styrelsen inte bara en ansökan, utan en pusselbit i en större berättelse om framtiden. De känner till behoven, relationerna och de små nyanserna i bygden – just därför är deras bedömningar så träffsäkra. Kombinationen av lokal kännedom och bred kompetens gör att de kan prioritera projekt som verkligen gör skillnad för många.</a:t>
            </a:r>
          </a:p>
          <a:p>
            <a:pPr algn="ctr">
              <a:lnSpc>
                <a:spcPts val="1960"/>
              </a:lnSpc>
              <a:spcBef>
                <a:spcPct val="0"/>
              </a:spcBef>
            </a:pPr>
          </a:p>
        </p:txBody>
      </p:sp>
      <p:sp>
        <p:nvSpPr>
          <p:cNvPr name="TextBox 11" id="11"/>
          <p:cNvSpPr txBox="true"/>
          <p:nvPr/>
        </p:nvSpPr>
        <p:spPr>
          <a:xfrm rot="0">
            <a:off x="9526256" y="2320289"/>
            <a:ext cx="7733044" cy="6109336"/>
          </a:xfrm>
          <a:prstGeom prst="rect">
            <a:avLst/>
          </a:prstGeom>
        </p:spPr>
        <p:txBody>
          <a:bodyPr anchor="t" rtlCol="false" tIns="0" lIns="0" bIns="0" rIns="0">
            <a:spAutoFit/>
          </a:bodyPr>
          <a:lstStyle/>
          <a:p>
            <a:pPr algn="ctr">
              <a:lnSpc>
                <a:spcPts val="3919"/>
              </a:lnSpc>
              <a:spcBef>
                <a:spcPct val="0"/>
              </a:spcBef>
            </a:pPr>
            <a:r>
              <a:rPr lang="en-US" sz="2799">
                <a:solidFill>
                  <a:srgbClr val="505E32"/>
                </a:solidFill>
                <a:latin typeface="Yeseva One"/>
                <a:ea typeface="Yeseva One"/>
                <a:cs typeface="Yeseva One"/>
                <a:sym typeface="Yeseva One"/>
              </a:rPr>
              <a:t>Mer än en metod!</a:t>
            </a:r>
          </a:p>
          <a:p>
            <a:pPr algn="ctr">
              <a:lnSpc>
                <a:spcPts val="2239"/>
              </a:lnSpc>
              <a:spcBef>
                <a:spcPct val="0"/>
              </a:spcBef>
            </a:pPr>
          </a:p>
          <a:p>
            <a:pPr algn="ctr">
              <a:lnSpc>
                <a:spcPts val="2239"/>
              </a:lnSpc>
              <a:spcBef>
                <a:spcPct val="0"/>
              </a:spcBef>
            </a:pPr>
            <a:r>
              <a:rPr lang="en-US" sz="1599">
                <a:solidFill>
                  <a:srgbClr val="000000"/>
                </a:solidFill>
                <a:latin typeface="Work Sans"/>
                <a:ea typeface="Work Sans"/>
                <a:cs typeface="Work Sans"/>
                <a:sym typeface="Work Sans"/>
              </a:rPr>
              <a:t>Leader blir på så sätt mer än en metod – det blir en drivkraft. Här får lokala initiativ grogrund, och bygdens egen röst styr utvecklingen. Resultatet märks i starkare gemenskaper, livskraftiga landsbygder och en utveckling som bygger på jämställdhet, delaktighet och genuin vilja. Det är därför LAG‑styrelsernas arbete betyder så mycket: de gör det möjligt för platser runt om i Sverige a</a:t>
            </a:r>
            <a:r>
              <a:rPr lang="en-US" sz="1599" u="none">
                <a:solidFill>
                  <a:srgbClr val="000000"/>
                </a:solidFill>
                <a:latin typeface="Work Sans"/>
                <a:ea typeface="Work Sans"/>
                <a:cs typeface="Work Sans"/>
                <a:sym typeface="Work Sans"/>
              </a:rPr>
              <a:t>tt</a:t>
            </a:r>
            <a:r>
              <a:rPr lang="en-US" sz="1599">
                <a:solidFill>
                  <a:srgbClr val="000000"/>
                </a:solidFill>
                <a:latin typeface="Work Sans"/>
                <a:ea typeface="Work Sans"/>
                <a:cs typeface="Work Sans"/>
                <a:sym typeface="Work Sans"/>
              </a:rPr>
              <a:t> växa </a:t>
            </a:r>
            <a:r>
              <a:rPr lang="en-US" sz="1599" u="none">
                <a:solidFill>
                  <a:srgbClr val="000000"/>
                </a:solidFill>
                <a:latin typeface="Work Sans"/>
                <a:ea typeface="Work Sans"/>
                <a:cs typeface="Work Sans"/>
                <a:sym typeface="Work Sans"/>
              </a:rPr>
              <a:t>p</a:t>
            </a:r>
            <a:r>
              <a:rPr lang="en-US" sz="1599">
                <a:solidFill>
                  <a:srgbClr val="000000"/>
                </a:solidFill>
                <a:latin typeface="Work Sans"/>
                <a:ea typeface="Work Sans"/>
                <a:cs typeface="Work Sans"/>
                <a:sym typeface="Work Sans"/>
              </a:rPr>
              <a:t>å </a:t>
            </a:r>
            <a:r>
              <a:rPr lang="en-US" sz="1599" u="none">
                <a:solidFill>
                  <a:srgbClr val="000000"/>
                </a:solidFill>
                <a:latin typeface="Work Sans"/>
                <a:ea typeface="Work Sans"/>
                <a:cs typeface="Work Sans"/>
                <a:sym typeface="Work Sans"/>
              </a:rPr>
              <a:t>si</a:t>
            </a:r>
            <a:r>
              <a:rPr lang="en-US" sz="1599">
                <a:solidFill>
                  <a:srgbClr val="000000"/>
                </a:solidFill>
                <a:latin typeface="Work Sans"/>
                <a:ea typeface="Work Sans"/>
                <a:cs typeface="Work Sans"/>
                <a:sym typeface="Work Sans"/>
              </a:rPr>
              <a:t>na eg</a:t>
            </a:r>
            <a:r>
              <a:rPr lang="en-US" sz="1599" u="none">
                <a:solidFill>
                  <a:srgbClr val="000000"/>
                </a:solidFill>
                <a:latin typeface="Work Sans"/>
                <a:ea typeface="Work Sans"/>
                <a:cs typeface="Work Sans"/>
                <a:sym typeface="Work Sans"/>
              </a:rPr>
              <a:t>n</a:t>
            </a:r>
            <a:r>
              <a:rPr lang="en-US" sz="1599">
                <a:solidFill>
                  <a:srgbClr val="000000"/>
                </a:solidFill>
                <a:latin typeface="Work Sans"/>
                <a:ea typeface="Work Sans"/>
                <a:cs typeface="Work Sans"/>
                <a:sym typeface="Work Sans"/>
              </a:rPr>
              <a:t>a villk</a:t>
            </a:r>
            <a:r>
              <a:rPr lang="en-US" sz="1599" u="none">
                <a:solidFill>
                  <a:srgbClr val="000000"/>
                </a:solidFill>
                <a:latin typeface="Work Sans"/>
                <a:ea typeface="Work Sans"/>
                <a:cs typeface="Work Sans"/>
                <a:sym typeface="Work Sans"/>
              </a:rPr>
              <a:t>or</a:t>
            </a:r>
            <a:r>
              <a:rPr lang="en-US" sz="1599">
                <a:solidFill>
                  <a:srgbClr val="000000"/>
                </a:solidFill>
                <a:latin typeface="Work Sans"/>
                <a:ea typeface="Work Sans"/>
                <a:cs typeface="Work Sans"/>
                <a:sym typeface="Work Sans"/>
              </a:rPr>
              <a:t>, me</a:t>
            </a:r>
            <a:r>
              <a:rPr lang="en-US" sz="1599" u="none">
                <a:solidFill>
                  <a:srgbClr val="000000"/>
                </a:solidFill>
                <a:latin typeface="Work Sans"/>
                <a:ea typeface="Work Sans"/>
                <a:cs typeface="Work Sans"/>
                <a:sym typeface="Work Sans"/>
              </a:rPr>
              <a:t>d</a:t>
            </a:r>
            <a:r>
              <a:rPr lang="en-US" sz="1599">
                <a:solidFill>
                  <a:srgbClr val="000000"/>
                </a:solidFill>
                <a:latin typeface="Work Sans"/>
                <a:ea typeface="Work Sans"/>
                <a:cs typeface="Work Sans"/>
                <a:sym typeface="Work Sans"/>
              </a:rPr>
              <a:t> männi</a:t>
            </a:r>
            <a:r>
              <a:rPr lang="en-US" sz="1599" u="none">
                <a:solidFill>
                  <a:srgbClr val="000000"/>
                </a:solidFill>
                <a:latin typeface="Work Sans"/>
                <a:ea typeface="Work Sans"/>
                <a:cs typeface="Work Sans"/>
                <a:sym typeface="Work Sans"/>
              </a:rPr>
              <a:t>s</a:t>
            </a:r>
            <a:r>
              <a:rPr lang="en-US" sz="1599">
                <a:solidFill>
                  <a:srgbClr val="000000"/>
                </a:solidFill>
                <a:latin typeface="Work Sans"/>
                <a:ea typeface="Work Sans"/>
                <a:cs typeface="Work Sans"/>
                <a:sym typeface="Work Sans"/>
              </a:rPr>
              <a:t>korna i cen</a:t>
            </a:r>
            <a:r>
              <a:rPr lang="en-US" sz="1599" u="none">
                <a:solidFill>
                  <a:srgbClr val="000000"/>
                </a:solidFill>
                <a:latin typeface="Work Sans"/>
                <a:ea typeface="Work Sans"/>
                <a:cs typeface="Work Sans"/>
                <a:sym typeface="Work Sans"/>
              </a:rPr>
              <a:t>t</a:t>
            </a:r>
            <a:r>
              <a:rPr lang="en-US" sz="1599">
                <a:solidFill>
                  <a:srgbClr val="000000"/>
                </a:solidFill>
                <a:latin typeface="Work Sans"/>
                <a:ea typeface="Work Sans"/>
                <a:cs typeface="Work Sans"/>
                <a:sym typeface="Work Sans"/>
              </a:rPr>
              <a:t>rum</a:t>
            </a:r>
            <a:r>
              <a:rPr lang="en-US" sz="1599" u="none">
                <a:solidFill>
                  <a:srgbClr val="000000"/>
                </a:solidFill>
                <a:latin typeface="Work Sans"/>
                <a:ea typeface="Work Sans"/>
                <a:cs typeface="Work Sans"/>
                <a:sym typeface="Work Sans"/>
              </a:rPr>
              <a:t>.</a:t>
            </a:r>
          </a:p>
          <a:p>
            <a:pPr algn="ctr">
              <a:lnSpc>
                <a:spcPts val="3919"/>
              </a:lnSpc>
              <a:spcBef>
                <a:spcPct val="0"/>
              </a:spcBef>
            </a:pPr>
          </a:p>
          <a:p>
            <a:pPr algn="ctr">
              <a:lnSpc>
                <a:spcPts val="3919"/>
              </a:lnSpc>
              <a:spcBef>
                <a:spcPct val="0"/>
              </a:spcBef>
            </a:pPr>
            <a:r>
              <a:rPr lang="en-US" sz="2799" u="none">
                <a:solidFill>
                  <a:srgbClr val="505E32"/>
                </a:solidFill>
                <a:latin typeface="Yeseva One"/>
                <a:ea typeface="Yeseva One"/>
                <a:cs typeface="Yeseva One"/>
                <a:sym typeface="Yeseva One"/>
              </a:rPr>
              <a:t>Och vi på kontoret stöttar, vägleder och sorterar!</a:t>
            </a:r>
          </a:p>
          <a:p>
            <a:pPr algn="ctr">
              <a:lnSpc>
                <a:spcPts val="2239"/>
              </a:lnSpc>
              <a:spcBef>
                <a:spcPct val="0"/>
              </a:spcBef>
            </a:pPr>
          </a:p>
          <a:p>
            <a:pPr algn="ctr">
              <a:lnSpc>
                <a:spcPts val="2239"/>
              </a:lnSpc>
              <a:spcBef>
                <a:spcPct val="0"/>
              </a:spcBef>
            </a:pPr>
            <a:r>
              <a:rPr lang="en-US" sz="1599" u="none">
                <a:solidFill>
                  <a:srgbClr val="000000"/>
                </a:solidFill>
                <a:latin typeface="Work Sans"/>
                <a:ea typeface="Work Sans"/>
                <a:cs typeface="Work Sans"/>
                <a:sym typeface="Work Sans"/>
              </a:rPr>
              <a:t>Leaderkontoret - eller utvecklingskontoret - finns med på hela resan. Vi berättar för våra kommuner om att vi finns, hur man gör och hjälper till att sortera idéer och guida från uppstart av projekt till slutrapport. Vi hjälper också till med ansökan, handläggning av dessa och redovisning till Jordbruksverket. Genom våra nätverk och kanaler hjälper vi projekten att synas och höras och att skapa ringar på vattnet! </a:t>
            </a:r>
          </a:p>
          <a:p>
            <a:pPr algn="ctr">
              <a:lnSpc>
                <a:spcPts val="1959"/>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16801" y="4377980"/>
            <a:ext cx="6591537" cy="5171875"/>
            <a:chOff x="0" y="0"/>
            <a:chExt cx="1736043" cy="1362140"/>
          </a:xfrm>
        </p:grpSpPr>
        <p:sp>
          <p:nvSpPr>
            <p:cNvPr name="Freeform 3" id="3"/>
            <p:cNvSpPr/>
            <p:nvPr/>
          </p:nvSpPr>
          <p:spPr>
            <a:xfrm flipH="false" flipV="false" rot="0">
              <a:off x="0" y="0"/>
              <a:ext cx="1736043" cy="1362140"/>
            </a:xfrm>
            <a:custGeom>
              <a:avLst/>
              <a:gdLst/>
              <a:ahLst/>
              <a:cxnLst/>
              <a:rect r="r" b="b" t="t" l="l"/>
              <a:pathLst>
                <a:path h="1362140" w="1736043">
                  <a:moveTo>
                    <a:pt x="0" y="0"/>
                  </a:moveTo>
                  <a:lnTo>
                    <a:pt x="1736043" y="0"/>
                  </a:lnTo>
                  <a:lnTo>
                    <a:pt x="1736043" y="1362140"/>
                  </a:lnTo>
                  <a:lnTo>
                    <a:pt x="0" y="1362140"/>
                  </a:lnTo>
                  <a:close/>
                </a:path>
              </a:pathLst>
            </a:custGeom>
            <a:ln w="38100" cap="sq">
              <a:solidFill>
                <a:srgbClr val="505E32"/>
              </a:solidFill>
              <a:prstDash val="solid"/>
              <a:miter/>
            </a:ln>
          </p:spPr>
        </p:sp>
        <p:sp>
          <p:nvSpPr>
            <p:cNvPr name="TextBox 4" id="4"/>
            <p:cNvSpPr txBox="true"/>
            <p:nvPr/>
          </p:nvSpPr>
          <p:spPr>
            <a:xfrm>
              <a:off x="0" y="-38100"/>
              <a:ext cx="1736043" cy="1400240"/>
            </a:xfrm>
            <a:prstGeom prst="rect">
              <a:avLst/>
            </a:prstGeom>
          </p:spPr>
          <p:txBody>
            <a:bodyPr anchor="ctr" rtlCol="false" tIns="50800" lIns="50800" bIns="50800" rIns="50800"/>
            <a:lstStyle/>
            <a:p>
              <a:pPr algn="ctr">
                <a:lnSpc>
                  <a:spcPts val="2955"/>
                </a:lnSpc>
              </a:pPr>
            </a:p>
          </p:txBody>
        </p:sp>
      </p:grpSp>
      <p:grpSp>
        <p:nvGrpSpPr>
          <p:cNvPr name="Group 5" id="5"/>
          <p:cNvGrpSpPr/>
          <p:nvPr/>
        </p:nvGrpSpPr>
        <p:grpSpPr>
          <a:xfrm rot="0">
            <a:off x="13131604" y="1028700"/>
            <a:ext cx="4127696" cy="7885594"/>
            <a:chOff x="0" y="0"/>
            <a:chExt cx="1111883" cy="2124153"/>
          </a:xfrm>
        </p:grpSpPr>
        <p:sp>
          <p:nvSpPr>
            <p:cNvPr name="Freeform 6" id="6"/>
            <p:cNvSpPr/>
            <p:nvPr/>
          </p:nvSpPr>
          <p:spPr>
            <a:xfrm flipH="false" flipV="false" rot="0">
              <a:off x="0" y="0"/>
              <a:ext cx="1111883" cy="2124153"/>
            </a:xfrm>
            <a:custGeom>
              <a:avLst/>
              <a:gdLst/>
              <a:ahLst/>
              <a:cxnLst/>
              <a:rect r="r" b="b" t="t" l="l"/>
              <a:pathLst>
                <a:path h="2124153" w="1111883">
                  <a:moveTo>
                    <a:pt x="0" y="0"/>
                  </a:moveTo>
                  <a:lnTo>
                    <a:pt x="1111883" y="0"/>
                  </a:lnTo>
                  <a:lnTo>
                    <a:pt x="1111883" y="2124153"/>
                  </a:lnTo>
                  <a:lnTo>
                    <a:pt x="0" y="2124153"/>
                  </a:lnTo>
                  <a:close/>
                </a:path>
              </a:pathLst>
            </a:custGeom>
            <a:blipFill>
              <a:blip r:embed="rId2"/>
              <a:stretch>
                <a:fillRect l="-21553" t="0" r="-21553" b="0"/>
              </a:stretch>
            </a:blipFill>
          </p:spPr>
        </p:sp>
      </p:grpSp>
      <p:grpSp>
        <p:nvGrpSpPr>
          <p:cNvPr name="Group 7" id="7"/>
          <p:cNvGrpSpPr/>
          <p:nvPr/>
        </p:nvGrpSpPr>
        <p:grpSpPr>
          <a:xfrm rot="0">
            <a:off x="12021305" y="1742538"/>
            <a:ext cx="2220599" cy="4289417"/>
            <a:chOff x="0" y="0"/>
            <a:chExt cx="584849" cy="1129723"/>
          </a:xfrm>
        </p:grpSpPr>
        <p:sp>
          <p:nvSpPr>
            <p:cNvPr name="Freeform 8" id="8"/>
            <p:cNvSpPr/>
            <p:nvPr/>
          </p:nvSpPr>
          <p:spPr>
            <a:xfrm flipH="false" flipV="false" rot="0">
              <a:off x="0" y="0"/>
              <a:ext cx="584849" cy="1129723"/>
            </a:xfrm>
            <a:custGeom>
              <a:avLst/>
              <a:gdLst/>
              <a:ahLst/>
              <a:cxnLst/>
              <a:rect r="r" b="b" t="t" l="l"/>
              <a:pathLst>
                <a:path h="1129723" w="584849">
                  <a:moveTo>
                    <a:pt x="0" y="0"/>
                  </a:moveTo>
                  <a:lnTo>
                    <a:pt x="584849" y="0"/>
                  </a:lnTo>
                  <a:lnTo>
                    <a:pt x="584849" y="1129723"/>
                  </a:lnTo>
                  <a:lnTo>
                    <a:pt x="0" y="1129723"/>
                  </a:lnTo>
                  <a:close/>
                </a:path>
              </a:pathLst>
            </a:custGeom>
            <a:solidFill>
              <a:srgbClr val="FFFFFF"/>
            </a:solidFill>
          </p:spPr>
        </p:sp>
        <p:sp>
          <p:nvSpPr>
            <p:cNvPr name="TextBox 9" id="9"/>
            <p:cNvSpPr txBox="true"/>
            <p:nvPr/>
          </p:nvSpPr>
          <p:spPr>
            <a:xfrm>
              <a:off x="0" y="-38100"/>
              <a:ext cx="584849" cy="1167823"/>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7173075" y="1954161"/>
            <a:ext cx="6811639" cy="3739361"/>
            <a:chOff x="0" y="0"/>
            <a:chExt cx="1794012" cy="984852"/>
          </a:xfrm>
        </p:grpSpPr>
        <p:sp>
          <p:nvSpPr>
            <p:cNvPr name="Freeform 11" id="11"/>
            <p:cNvSpPr/>
            <p:nvPr/>
          </p:nvSpPr>
          <p:spPr>
            <a:xfrm flipH="false" flipV="false" rot="0">
              <a:off x="0" y="0"/>
              <a:ext cx="1794012" cy="984852"/>
            </a:xfrm>
            <a:custGeom>
              <a:avLst/>
              <a:gdLst/>
              <a:ahLst/>
              <a:cxnLst/>
              <a:rect r="r" b="b" t="t" l="l"/>
              <a:pathLst>
                <a:path h="984852" w="1794012">
                  <a:moveTo>
                    <a:pt x="0" y="0"/>
                  </a:moveTo>
                  <a:lnTo>
                    <a:pt x="1794012" y="0"/>
                  </a:lnTo>
                  <a:lnTo>
                    <a:pt x="1794012" y="984852"/>
                  </a:lnTo>
                  <a:lnTo>
                    <a:pt x="0" y="984852"/>
                  </a:lnTo>
                  <a:close/>
                </a:path>
              </a:pathLst>
            </a:custGeom>
            <a:ln w="38100" cap="sq">
              <a:solidFill>
                <a:srgbClr val="505E32"/>
              </a:solidFill>
              <a:prstDash val="solid"/>
              <a:miter/>
            </a:ln>
          </p:spPr>
        </p:sp>
        <p:sp>
          <p:nvSpPr>
            <p:cNvPr name="TextBox 12" id="12"/>
            <p:cNvSpPr txBox="true"/>
            <p:nvPr/>
          </p:nvSpPr>
          <p:spPr>
            <a:xfrm>
              <a:off x="0" y="-38100"/>
              <a:ext cx="1794012" cy="1022952"/>
            </a:xfrm>
            <a:prstGeom prst="rect">
              <a:avLst/>
            </a:prstGeom>
          </p:spPr>
          <p:txBody>
            <a:bodyPr anchor="ctr" rtlCol="false" tIns="50800" lIns="50800" bIns="50800" rIns="50800"/>
            <a:lstStyle/>
            <a:p>
              <a:pPr algn="ctr">
                <a:lnSpc>
                  <a:spcPts val="2955"/>
                </a:lnSpc>
              </a:pPr>
            </a:p>
          </p:txBody>
        </p:sp>
      </p:grpSp>
      <p:grpSp>
        <p:nvGrpSpPr>
          <p:cNvPr name="Group 13" id="13"/>
          <p:cNvGrpSpPr/>
          <p:nvPr/>
        </p:nvGrpSpPr>
        <p:grpSpPr>
          <a:xfrm rot="0">
            <a:off x="9427981" y="6031955"/>
            <a:ext cx="3017396" cy="2882339"/>
            <a:chOff x="0" y="0"/>
            <a:chExt cx="812800" cy="776419"/>
          </a:xfrm>
        </p:grpSpPr>
        <p:sp>
          <p:nvSpPr>
            <p:cNvPr name="Freeform 14" id="14"/>
            <p:cNvSpPr/>
            <p:nvPr/>
          </p:nvSpPr>
          <p:spPr>
            <a:xfrm flipH="false" flipV="false" rot="0">
              <a:off x="0" y="0"/>
              <a:ext cx="812800" cy="776419"/>
            </a:xfrm>
            <a:custGeom>
              <a:avLst/>
              <a:gdLst/>
              <a:ahLst/>
              <a:cxnLst/>
              <a:rect r="r" b="b" t="t" l="l"/>
              <a:pathLst>
                <a:path h="776419" w="812800">
                  <a:moveTo>
                    <a:pt x="0" y="0"/>
                  </a:moveTo>
                  <a:lnTo>
                    <a:pt x="812800" y="0"/>
                  </a:lnTo>
                  <a:lnTo>
                    <a:pt x="812800" y="776419"/>
                  </a:lnTo>
                  <a:lnTo>
                    <a:pt x="0" y="776419"/>
                  </a:lnTo>
                  <a:close/>
                </a:path>
              </a:pathLst>
            </a:custGeom>
            <a:blipFill>
              <a:blip r:embed="rId3"/>
              <a:stretch>
                <a:fillRect l="0" t="-15428" r="0" b="-15428"/>
              </a:stretch>
            </a:blipFill>
          </p:spPr>
        </p:sp>
      </p:grpSp>
      <p:grpSp>
        <p:nvGrpSpPr>
          <p:cNvPr name="Group 15" id="15"/>
          <p:cNvGrpSpPr/>
          <p:nvPr/>
        </p:nvGrpSpPr>
        <p:grpSpPr>
          <a:xfrm rot="0">
            <a:off x="0" y="0"/>
            <a:ext cx="419100" cy="10287000"/>
            <a:chOff x="0" y="0"/>
            <a:chExt cx="110380" cy="2709333"/>
          </a:xfrm>
        </p:grpSpPr>
        <p:sp>
          <p:nvSpPr>
            <p:cNvPr name="Freeform 16" id="16"/>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17" id="17"/>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TextBox 18" id="18"/>
          <p:cNvSpPr txBox="true"/>
          <p:nvPr/>
        </p:nvSpPr>
        <p:spPr>
          <a:xfrm rot="0">
            <a:off x="1479635" y="2744786"/>
            <a:ext cx="5513124" cy="961263"/>
          </a:xfrm>
          <a:prstGeom prst="rect">
            <a:avLst/>
          </a:prstGeom>
        </p:spPr>
        <p:txBody>
          <a:bodyPr anchor="t" rtlCol="false" tIns="0" lIns="0" bIns="0" rIns="0">
            <a:spAutoFit/>
          </a:bodyPr>
          <a:lstStyle/>
          <a:p>
            <a:pPr algn="l">
              <a:lnSpc>
                <a:spcPts val="7326"/>
              </a:lnSpc>
            </a:pPr>
            <a:r>
              <a:rPr lang="en-US" sz="6600">
                <a:solidFill>
                  <a:srgbClr val="505E32"/>
                </a:solidFill>
                <a:latin typeface="Yeseva One"/>
                <a:ea typeface="Yeseva One"/>
                <a:cs typeface="Yeseva One"/>
                <a:sym typeface="Yeseva One"/>
              </a:rPr>
              <a:t>Om oss</a:t>
            </a:r>
          </a:p>
        </p:txBody>
      </p:sp>
      <p:sp>
        <p:nvSpPr>
          <p:cNvPr name="TextBox 19" id="19"/>
          <p:cNvSpPr txBox="true"/>
          <p:nvPr/>
        </p:nvSpPr>
        <p:spPr>
          <a:xfrm rot="0">
            <a:off x="2089210" y="4640145"/>
            <a:ext cx="5446720" cy="2137283"/>
          </a:xfrm>
          <a:prstGeom prst="rect">
            <a:avLst/>
          </a:prstGeom>
        </p:spPr>
        <p:txBody>
          <a:bodyPr anchor="t" rtlCol="false" tIns="0" lIns="0" bIns="0" rIns="0">
            <a:spAutoFit/>
          </a:bodyPr>
          <a:lstStyle/>
          <a:p>
            <a:pPr algn="l">
              <a:lnSpc>
                <a:spcPts val="4141"/>
              </a:lnSpc>
            </a:pPr>
            <a:r>
              <a:rPr lang="en-US" sz="4100" spc="45">
                <a:solidFill>
                  <a:srgbClr val="505E32"/>
                </a:solidFill>
                <a:latin typeface="Yeseva One"/>
                <a:ea typeface="Yeseva One"/>
                <a:cs typeface="Yeseva One"/>
                <a:sym typeface="Yeseva One"/>
              </a:rPr>
              <a:t>Vårt område – en plats att känna stolthet över </a:t>
            </a:r>
          </a:p>
          <a:p>
            <a:pPr algn="l">
              <a:lnSpc>
                <a:spcPts val="4141"/>
              </a:lnSpc>
            </a:pPr>
          </a:p>
        </p:txBody>
      </p:sp>
      <p:sp>
        <p:nvSpPr>
          <p:cNvPr name="TextBox 20" id="20"/>
          <p:cNvSpPr txBox="true"/>
          <p:nvPr/>
        </p:nvSpPr>
        <p:spPr>
          <a:xfrm rot="0">
            <a:off x="1805782" y="6292105"/>
            <a:ext cx="6013576" cy="2966195"/>
          </a:xfrm>
          <a:prstGeom prst="rect">
            <a:avLst/>
          </a:prstGeom>
        </p:spPr>
        <p:txBody>
          <a:bodyPr anchor="t" rtlCol="false" tIns="0" lIns="0" bIns="0" rIns="0">
            <a:spAutoFit/>
          </a:bodyPr>
          <a:lstStyle/>
          <a:p>
            <a:pPr algn="ctr">
              <a:lnSpc>
                <a:spcPts val="2239"/>
              </a:lnSpc>
              <a:spcBef>
                <a:spcPct val="0"/>
              </a:spcBef>
            </a:pPr>
            <a:r>
              <a:rPr lang="en-US" sz="1599">
                <a:solidFill>
                  <a:srgbClr val="000000"/>
                </a:solidFill>
                <a:latin typeface="Work Sans"/>
                <a:ea typeface="Work Sans"/>
                <a:cs typeface="Work Sans"/>
                <a:sym typeface="Work Sans"/>
              </a:rPr>
              <a:t>Allt fler väljer att flytta till landsbygderna – och hos oss är alla välkomna. När människor möts skapas inkludering, gemenskap och stolthet över vår plats. I vårt område använder vi resurserna klokt och bygger utveckling på kunskap och hänsyn till kommande generationer.</a:t>
            </a:r>
          </a:p>
          <a:p>
            <a:pPr algn="ctr">
              <a:lnSpc>
                <a:spcPts val="2239"/>
              </a:lnSpc>
              <a:spcBef>
                <a:spcPct val="0"/>
              </a:spcBef>
            </a:pPr>
            <a:r>
              <a:rPr lang="en-US" sz="1599">
                <a:solidFill>
                  <a:srgbClr val="000000"/>
                </a:solidFill>
                <a:latin typeface="Work Sans"/>
                <a:ea typeface="Work Sans"/>
                <a:cs typeface="Work Sans"/>
                <a:sym typeface="Work Sans"/>
              </a:rPr>
              <a:t>Företagande, innovation och sysselsättning går hand i hand med att människor ska må bra och ha en vardag där det mesta finns nära. Hållbarhet rymmer hela kedjan: från människan och jorden vi brukar till hur vi använder naturen, utvecklar idéer och hittar nya vägar in i framtiden.</a:t>
            </a:r>
          </a:p>
          <a:p>
            <a:pPr algn="l">
              <a:lnSpc>
                <a:spcPts val="1527"/>
              </a:lnSpc>
              <a:spcBef>
                <a:spcPct val="0"/>
              </a:spcBef>
            </a:pPr>
          </a:p>
        </p:txBody>
      </p:sp>
      <p:sp>
        <p:nvSpPr>
          <p:cNvPr name="TextBox 21" id="21"/>
          <p:cNvSpPr txBox="true"/>
          <p:nvPr/>
        </p:nvSpPr>
        <p:spPr>
          <a:xfrm rot="0">
            <a:off x="7819358" y="2276167"/>
            <a:ext cx="5592490" cy="565658"/>
          </a:xfrm>
          <a:prstGeom prst="rect">
            <a:avLst/>
          </a:prstGeom>
        </p:spPr>
        <p:txBody>
          <a:bodyPr anchor="t" rtlCol="false" tIns="0" lIns="0" bIns="0" rIns="0">
            <a:spAutoFit/>
          </a:bodyPr>
          <a:lstStyle/>
          <a:p>
            <a:pPr algn="l">
              <a:lnSpc>
                <a:spcPts val="4141"/>
              </a:lnSpc>
            </a:pPr>
            <a:r>
              <a:rPr lang="en-US" sz="4100" spc="45">
                <a:solidFill>
                  <a:srgbClr val="505E32"/>
                </a:solidFill>
                <a:latin typeface="Yeseva One"/>
                <a:ea typeface="Yeseva One"/>
                <a:cs typeface="Yeseva One"/>
                <a:sym typeface="Yeseva One"/>
              </a:rPr>
              <a:t>Har du en egen idé?</a:t>
            </a:r>
          </a:p>
        </p:txBody>
      </p:sp>
      <p:sp>
        <p:nvSpPr>
          <p:cNvPr name="TextBox 22" id="22"/>
          <p:cNvSpPr txBox="true"/>
          <p:nvPr/>
        </p:nvSpPr>
        <p:spPr>
          <a:xfrm rot="0">
            <a:off x="7819358" y="2898340"/>
            <a:ext cx="5592490" cy="3321686"/>
          </a:xfrm>
          <a:prstGeom prst="rect">
            <a:avLst/>
          </a:prstGeom>
        </p:spPr>
        <p:txBody>
          <a:bodyPr anchor="t" rtlCol="false" tIns="0" lIns="0" bIns="0" rIns="0">
            <a:spAutoFit/>
          </a:bodyPr>
          <a:lstStyle/>
          <a:p>
            <a:pPr algn="ctr">
              <a:lnSpc>
                <a:spcPts val="2239"/>
              </a:lnSpc>
              <a:spcBef>
                <a:spcPct val="0"/>
              </a:spcBef>
            </a:pPr>
            <a:r>
              <a:rPr lang="en-US" sz="1599">
                <a:solidFill>
                  <a:srgbClr val="000000"/>
                </a:solidFill>
                <a:latin typeface="Work Sans"/>
                <a:ea typeface="Work Sans"/>
                <a:cs typeface="Work Sans"/>
                <a:sym typeface="Work Sans"/>
              </a:rPr>
              <a:t>Leader Skåne Mitt Nordväst har olika typer av stöd. Stöd till leaderprojekt, projektstöd till företag, LAG-ägda projekt, samverkansprojekt och miniprojekt. På vår webb hittar du aktuella stöd som du kan söka och du kan ta reda på mer vad det betyder att driva ett Leaderprojekt hos oss!</a:t>
            </a:r>
          </a:p>
          <a:p>
            <a:pPr algn="ctr">
              <a:lnSpc>
                <a:spcPts val="2239"/>
              </a:lnSpc>
              <a:spcBef>
                <a:spcPct val="0"/>
              </a:spcBef>
            </a:pPr>
          </a:p>
          <a:p>
            <a:pPr algn="ctr">
              <a:lnSpc>
                <a:spcPts val="2239"/>
              </a:lnSpc>
              <a:spcBef>
                <a:spcPct val="0"/>
              </a:spcBef>
            </a:pPr>
            <a:r>
              <a:rPr lang="en-US" sz="1599" u="sng">
                <a:solidFill>
                  <a:srgbClr val="233D00"/>
                </a:solidFill>
                <a:latin typeface="Work Sans"/>
                <a:ea typeface="Work Sans"/>
                <a:cs typeface="Work Sans"/>
                <a:sym typeface="Work Sans"/>
                <a:hlinkClick r:id="rId4" tooltip="https://mittnordvast.se/vara-stod/"/>
              </a:rPr>
              <a:t>https://mittnordvast.se/vara-stod/</a:t>
            </a:r>
          </a:p>
          <a:p>
            <a:pPr algn="l">
              <a:lnSpc>
                <a:spcPts val="2239"/>
              </a:lnSpc>
              <a:spcBef>
                <a:spcPct val="0"/>
              </a:spcBef>
            </a:pPr>
          </a:p>
          <a:p>
            <a:pPr algn="l">
              <a:lnSpc>
                <a:spcPts val="2239"/>
              </a:lnSpc>
              <a:spcBef>
                <a:spcPct val="0"/>
              </a:spcBef>
            </a:pPr>
          </a:p>
          <a:p>
            <a:pPr algn="l">
              <a:lnSpc>
                <a:spcPts val="2239"/>
              </a:lnSpc>
              <a:spcBef>
                <a:spcPct val="0"/>
              </a:spcBef>
            </a:pPr>
          </a:p>
          <a:p>
            <a:pPr algn="l">
              <a:lnSpc>
                <a:spcPts val="2239"/>
              </a:lnSpc>
              <a:spcBef>
                <a:spcPct val="0"/>
              </a:spcBef>
            </a:pPr>
          </a:p>
        </p:txBody>
      </p:sp>
      <p:sp>
        <p:nvSpPr>
          <p:cNvPr name="TextBox 23" id="23"/>
          <p:cNvSpPr txBox="true"/>
          <p:nvPr/>
        </p:nvSpPr>
        <p:spPr>
          <a:xfrm rot="0">
            <a:off x="9427981" y="8866669"/>
            <a:ext cx="2593324" cy="283210"/>
          </a:xfrm>
          <a:prstGeom prst="rect">
            <a:avLst/>
          </a:prstGeom>
        </p:spPr>
        <p:txBody>
          <a:bodyPr anchor="t" rtlCol="false" tIns="0" lIns="0" bIns="0" rIns="0">
            <a:spAutoFit/>
          </a:bodyPr>
          <a:lstStyle/>
          <a:p>
            <a:pPr algn="l">
              <a:lnSpc>
                <a:spcPts val="2240"/>
              </a:lnSpc>
              <a:spcBef>
                <a:spcPct val="0"/>
              </a:spcBef>
            </a:pPr>
            <a:r>
              <a:rPr lang="en-US" sz="1600">
                <a:solidFill>
                  <a:srgbClr val="505E32"/>
                </a:solidFill>
                <a:latin typeface="Work Sans"/>
                <a:ea typeface="Work Sans"/>
                <a:cs typeface="Work Sans"/>
                <a:sym typeface="Work Sans"/>
              </a:rPr>
              <a:t>Foto: Malena Bengtsson</a:t>
            </a:r>
          </a:p>
        </p:txBody>
      </p:sp>
      <p:pic>
        <p:nvPicPr>
          <p:cNvPr name="Picture 24" id="24"/>
          <p:cNvPicPr>
            <a:picLocks noChangeAspect="true"/>
          </p:cNvPicPr>
          <p:nvPr/>
        </p:nvPicPr>
        <p:blipFill>
          <a:blip r:embed="rId5"/>
          <a:stretch>
            <a:fillRect/>
          </a:stretch>
        </p:blipFill>
        <p:spPr>
          <a:xfrm rot="0">
            <a:off x="12569776" y="4301428"/>
            <a:ext cx="918624" cy="918624"/>
          </a:xfrm>
          <a:prstGeom prst="rect">
            <a:avLst/>
          </a:prstGeom>
        </p:spPr>
      </p:pic>
      <p:sp>
        <p:nvSpPr>
          <p:cNvPr name="Freeform 25" id="25"/>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2"/>
            <a:stretch>
              <a:fillRect l="0" t="0" r="0" b="0"/>
            </a:stretch>
          </a:blipFill>
        </p:spPr>
      </p:sp>
      <p:grpSp>
        <p:nvGrpSpPr>
          <p:cNvPr name="Group 3" id="3"/>
          <p:cNvGrpSpPr/>
          <p:nvPr/>
        </p:nvGrpSpPr>
        <p:grpSpPr>
          <a:xfrm rot="0">
            <a:off x="0" y="0"/>
            <a:ext cx="419100" cy="10287000"/>
            <a:chOff x="0" y="0"/>
            <a:chExt cx="110380" cy="2709333"/>
          </a:xfrm>
        </p:grpSpPr>
        <p:sp>
          <p:nvSpPr>
            <p:cNvPr name="Freeform 4" id="4"/>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5" id="5"/>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6268302" y="2209571"/>
            <a:ext cx="2531917" cy="4078652"/>
          </a:xfrm>
          <a:custGeom>
            <a:avLst/>
            <a:gdLst/>
            <a:ahLst/>
            <a:cxnLst/>
            <a:rect r="r" b="b" t="t" l="l"/>
            <a:pathLst>
              <a:path h="4078652" w="2531917">
                <a:moveTo>
                  <a:pt x="0" y="0"/>
                </a:moveTo>
                <a:lnTo>
                  <a:pt x="2531917" y="0"/>
                </a:lnTo>
                <a:lnTo>
                  <a:pt x="2531917" y="4078652"/>
                </a:lnTo>
                <a:lnTo>
                  <a:pt x="0" y="4078652"/>
                </a:lnTo>
                <a:lnTo>
                  <a:pt x="0" y="0"/>
                </a:lnTo>
                <a:close/>
              </a:path>
            </a:pathLst>
          </a:custGeom>
          <a:blipFill>
            <a:blip r:embed="rId3"/>
            <a:stretch>
              <a:fillRect l="0" t="0" r="0" b="0"/>
            </a:stretch>
          </a:blipFill>
        </p:spPr>
      </p:sp>
      <p:sp>
        <p:nvSpPr>
          <p:cNvPr name="TextBox 7" id="7"/>
          <p:cNvSpPr txBox="true"/>
          <p:nvPr/>
        </p:nvSpPr>
        <p:spPr>
          <a:xfrm rot="0">
            <a:off x="1028700" y="2485785"/>
            <a:ext cx="7612926" cy="7277340"/>
          </a:xfrm>
          <a:prstGeom prst="rect">
            <a:avLst/>
          </a:prstGeom>
        </p:spPr>
        <p:txBody>
          <a:bodyPr anchor="t" rtlCol="false" tIns="0" lIns="0" bIns="0" rIns="0">
            <a:spAutoFit/>
          </a:bodyPr>
          <a:lstStyle/>
          <a:p>
            <a:pPr algn="l">
              <a:lnSpc>
                <a:spcPts val="2520"/>
              </a:lnSpc>
            </a:pPr>
            <a:r>
              <a:rPr lang="en-US" sz="1800">
                <a:solidFill>
                  <a:srgbClr val="505E32"/>
                </a:solidFill>
                <a:latin typeface="Yeseva One"/>
                <a:ea typeface="Yeseva One"/>
                <a:cs typeface="Yeseva One"/>
                <a:sym typeface="Yeseva One"/>
              </a:rPr>
              <a:t>Information och marknadsföring </a:t>
            </a:r>
          </a:p>
          <a:p>
            <a:pPr algn="l">
              <a:lnSpc>
                <a:spcPts val="2353"/>
              </a:lnSpc>
            </a:pP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Leaderprojekt </a:t>
            </a:r>
            <a:r>
              <a:rPr lang="en-US" b="true" sz="1400">
                <a:solidFill>
                  <a:srgbClr val="000000"/>
                </a:solidFill>
                <a:latin typeface="Work Sans Bold"/>
                <a:ea typeface="Work Sans Bold"/>
                <a:cs typeface="Work Sans Bold"/>
                <a:sym typeface="Work Sans Bold"/>
              </a:rPr>
              <a:t>får</a:t>
            </a:r>
            <a:r>
              <a:rPr lang="en-US" sz="1400">
                <a:solidFill>
                  <a:srgbClr val="000000"/>
                </a:solidFill>
                <a:latin typeface="Work Sans"/>
                <a:ea typeface="Work Sans"/>
                <a:cs typeface="Work Sans"/>
                <a:sym typeface="Work Sans"/>
              </a:rPr>
              <a:t> ofta medial uppmärksamhet, </a:t>
            </a:r>
            <a:r>
              <a:rPr lang="en-US" sz="1400">
                <a:solidFill>
                  <a:srgbClr val="000000"/>
                </a:solidFill>
                <a:latin typeface="Work Sans"/>
                <a:ea typeface="Work Sans"/>
                <a:cs typeface="Work Sans"/>
                <a:sym typeface="Work Sans"/>
              </a:rPr>
              <a:t>men ibland missar man att nämna just LEADER och skriver istället “EU-medel”. Vi uppmanar därför alltid projektägare att tydligt lyfta Leader, vilket de flesta också gör. Leadermetoden är välkänd och uppfattas överlag som positiv.</a:t>
            </a: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Verksamhetsledare </a:t>
            </a:r>
            <a:r>
              <a:rPr lang="en-US" sz="1400">
                <a:solidFill>
                  <a:srgbClr val="000000"/>
                </a:solidFill>
                <a:latin typeface="Work Sans"/>
                <a:ea typeface="Work Sans"/>
                <a:cs typeface="Work Sans"/>
                <a:sym typeface="Work Sans"/>
              </a:rPr>
              <a:t>har deltagit vid flera möten inom både offentliga organisationer och andra sammanhang för att sprida information om Leader Skåne Mitt Nordväst och vårt uppdrag.</a:t>
            </a: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Tillsammans med</a:t>
            </a:r>
            <a:r>
              <a:rPr lang="en-US" sz="1400">
                <a:solidFill>
                  <a:srgbClr val="000000"/>
                </a:solidFill>
                <a:latin typeface="Work Sans"/>
                <a:ea typeface="Work Sans"/>
                <a:cs typeface="Work Sans"/>
                <a:sym typeface="Work Sans"/>
              </a:rPr>
              <a:t> alla Leaderområden driver vi leadersverige.se där vår egen sida mittnordvast.se ligger.</a:t>
            </a: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Webbplatserna</a:t>
            </a:r>
            <a:r>
              <a:rPr lang="en-US" sz="1400">
                <a:solidFill>
                  <a:srgbClr val="000000"/>
                </a:solidFill>
                <a:latin typeface="Work Sans"/>
                <a:ea typeface="Work Sans"/>
                <a:cs typeface="Work Sans"/>
                <a:sym typeface="Work Sans"/>
              </a:rPr>
              <a:t> uppdateras löpande och mittnordvast.se innehåller även intern information som stadgar och protokoll och handlingar inför och efter årsmötet. Vi finns också på relevanta sociala medier.</a:t>
            </a: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Vårt nyhetsbrev</a:t>
            </a:r>
            <a:r>
              <a:rPr lang="en-US" sz="1400">
                <a:solidFill>
                  <a:srgbClr val="000000"/>
                </a:solidFill>
                <a:latin typeface="Work Sans"/>
                <a:ea typeface="Work Sans"/>
                <a:cs typeface="Work Sans"/>
                <a:sym typeface="Work Sans"/>
              </a:rPr>
              <a:t> som kommer ut cirka fyra gånger om året, har cirka 100 prenumeranter.</a:t>
            </a: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Under hösten</a:t>
            </a:r>
            <a:r>
              <a:rPr lang="en-US" sz="1400">
                <a:solidFill>
                  <a:srgbClr val="000000"/>
                </a:solidFill>
                <a:latin typeface="Work Sans"/>
                <a:ea typeface="Work Sans"/>
                <a:cs typeface="Work Sans"/>
                <a:sym typeface="Work Sans"/>
              </a:rPr>
              <a:t> 2025 hade vi en praktikant, Sanne Tofte, från Humanekologi vid Lunds Universitet. Sanne Tofte tittade bland annat på hur Leadermetoden fungerar i praktiken, vilket resulterat i en rapport som bla visar att Leadermetodens styrka ligger i det förtroende och den trygghet som skapas i utvecklingsarbetet.</a:t>
            </a:r>
          </a:p>
          <a:p>
            <a:pPr algn="l">
              <a:lnSpc>
                <a:spcPts val="1793"/>
              </a:lnSpc>
            </a:pPr>
          </a:p>
          <a:p>
            <a:pPr algn="l">
              <a:lnSpc>
                <a:spcPts val="2520"/>
              </a:lnSpc>
            </a:pPr>
            <a:r>
              <a:rPr lang="en-US" sz="1800">
                <a:solidFill>
                  <a:srgbClr val="505E32"/>
                </a:solidFill>
                <a:latin typeface="Yeseva One"/>
                <a:ea typeface="Yeseva One"/>
                <a:cs typeface="Yeseva One"/>
                <a:sym typeface="Yeseva One"/>
              </a:rPr>
              <a:t>LEADER i Syd </a:t>
            </a:r>
          </a:p>
          <a:p>
            <a:pPr algn="l">
              <a:lnSpc>
                <a:spcPts val="1793"/>
              </a:lnSpc>
            </a:pPr>
          </a:p>
          <a:p>
            <a:pPr algn="l" marL="302261" indent="-151130" lvl="1">
              <a:lnSpc>
                <a:spcPts val="1960"/>
              </a:lnSpc>
              <a:buFont typeface="Arial"/>
              <a:buChar char="•"/>
            </a:pPr>
            <a:r>
              <a:rPr lang="en-US" b="true" sz="1400">
                <a:solidFill>
                  <a:srgbClr val="000000"/>
                </a:solidFill>
                <a:latin typeface="Work Sans Bold"/>
                <a:ea typeface="Work Sans Bold"/>
                <a:cs typeface="Work Sans Bold"/>
                <a:sym typeface="Work Sans Bold"/>
              </a:rPr>
              <a:t>Alla Leaderområden</a:t>
            </a:r>
            <a:r>
              <a:rPr lang="en-US" sz="1400">
                <a:solidFill>
                  <a:srgbClr val="000000"/>
                </a:solidFill>
                <a:latin typeface="Work Sans"/>
                <a:ea typeface="Work Sans"/>
                <a:cs typeface="Work Sans"/>
                <a:sym typeface="Work Sans"/>
              </a:rPr>
              <a:t> i Skåne och Halland ingår i nätverket LEADER i Syd, som träffades fyra gånger under 2025. Leader Skåne Mitt Nordväst är värd från hösten 2025 till mitten av 2026. Nätverket arbetar för erfarenhetsutbyte, samverkan och minskad sårbarhet hos enskilda Leaderkontor. Region Skåne och Länsstyrelsen Skåne ingår också i nätverket.</a:t>
            </a:r>
          </a:p>
          <a:p>
            <a:pPr algn="l">
              <a:lnSpc>
                <a:spcPts val="1653"/>
              </a:lnSpc>
              <a:spcBef>
                <a:spcPct val="0"/>
              </a:spcBef>
            </a:pPr>
          </a:p>
        </p:txBody>
      </p:sp>
      <p:sp>
        <p:nvSpPr>
          <p:cNvPr name="TextBox 8" id="8"/>
          <p:cNvSpPr txBox="true"/>
          <p:nvPr/>
        </p:nvSpPr>
        <p:spPr>
          <a:xfrm rot="0">
            <a:off x="504756" y="541597"/>
            <a:ext cx="16273740" cy="1667974"/>
          </a:xfrm>
          <a:prstGeom prst="rect">
            <a:avLst/>
          </a:prstGeom>
        </p:spPr>
        <p:txBody>
          <a:bodyPr anchor="t" rtlCol="false" tIns="0" lIns="0" bIns="0" rIns="0">
            <a:spAutoFit/>
          </a:bodyPr>
          <a:lstStyle/>
          <a:p>
            <a:pPr algn="ctr">
              <a:lnSpc>
                <a:spcPts val="13589"/>
              </a:lnSpc>
              <a:spcBef>
                <a:spcPct val="0"/>
              </a:spcBef>
            </a:pPr>
            <a:r>
              <a:rPr lang="en-US" sz="9706">
                <a:solidFill>
                  <a:srgbClr val="505E32"/>
                </a:solidFill>
                <a:latin typeface="Yeseva One"/>
                <a:ea typeface="Yeseva One"/>
                <a:cs typeface="Yeseva One"/>
                <a:sym typeface="Yeseva One"/>
              </a:rPr>
              <a:t>Verksamhetsåret 2025</a:t>
            </a:r>
          </a:p>
        </p:txBody>
      </p:sp>
      <p:sp>
        <p:nvSpPr>
          <p:cNvPr name="TextBox 9" id="9"/>
          <p:cNvSpPr txBox="true"/>
          <p:nvPr/>
        </p:nvSpPr>
        <p:spPr>
          <a:xfrm rot="0">
            <a:off x="9144000" y="2485785"/>
            <a:ext cx="8390260" cy="7224631"/>
          </a:xfrm>
          <a:prstGeom prst="rect">
            <a:avLst/>
          </a:prstGeom>
        </p:spPr>
        <p:txBody>
          <a:bodyPr anchor="t" rtlCol="false" tIns="0" lIns="0" bIns="0" rIns="0">
            <a:spAutoFit/>
          </a:bodyPr>
          <a:lstStyle/>
          <a:p>
            <a:pPr algn="l">
              <a:lnSpc>
                <a:spcPts val="2520"/>
              </a:lnSpc>
            </a:pPr>
            <a:r>
              <a:rPr lang="en-US" sz="1800">
                <a:solidFill>
                  <a:srgbClr val="505E32"/>
                </a:solidFill>
                <a:latin typeface="Yeseva One"/>
                <a:ea typeface="Yeseva One"/>
                <a:cs typeface="Yeseva One"/>
                <a:sym typeface="Yeseva One"/>
              </a:rPr>
              <a:t>Nationella Leaderträffen 2025</a:t>
            </a:r>
          </a:p>
          <a:p>
            <a:pPr algn="l">
              <a:lnSpc>
                <a:spcPts val="2353"/>
              </a:lnSpc>
            </a:pPr>
          </a:p>
          <a:p>
            <a:pPr algn="l">
              <a:lnSpc>
                <a:spcPts val="1960"/>
              </a:lnSpc>
            </a:pPr>
            <a:r>
              <a:rPr lang="en-US" sz="1400" b="true">
                <a:solidFill>
                  <a:srgbClr val="000000"/>
                </a:solidFill>
                <a:latin typeface="Work Sans Bold"/>
                <a:ea typeface="Work Sans Bold"/>
                <a:cs typeface="Work Sans Bold"/>
                <a:sym typeface="Work Sans Bold"/>
              </a:rPr>
              <a:t>Landsbygdsnätverkets Leaderträff </a:t>
            </a:r>
            <a:r>
              <a:rPr lang="en-US" sz="1400">
                <a:solidFill>
                  <a:srgbClr val="000000"/>
                </a:solidFill>
                <a:latin typeface="Work Sans"/>
                <a:ea typeface="Work Sans"/>
                <a:cs typeface="Work Sans"/>
                <a:sym typeface="Work Sans"/>
              </a:rPr>
              <a:t>hölls i Visby under temat ”Redo att göra skillnad”. Fokus låg på beredskap och landsbygdens viktiga roll i en orolig omvärld. Drygt 200 personer deltog.</a:t>
            </a:r>
          </a:p>
          <a:p>
            <a:pPr algn="l">
              <a:lnSpc>
                <a:spcPts val="1960"/>
              </a:lnSpc>
            </a:pPr>
          </a:p>
          <a:p>
            <a:pPr algn="l">
              <a:lnSpc>
                <a:spcPts val="2520"/>
              </a:lnSpc>
            </a:pPr>
            <a:r>
              <a:rPr lang="en-US" sz="1800">
                <a:solidFill>
                  <a:srgbClr val="505E32"/>
                </a:solidFill>
                <a:latin typeface="Yeseva One"/>
                <a:ea typeface="Yeseva One"/>
                <a:cs typeface="Yeseva One"/>
                <a:sym typeface="Yeseva One"/>
              </a:rPr>
              <a:t>Lokal Utveckling Sverige</a:t>
            </a:r>
          </a:p>
          <a:p>
            <a:pPr algn="l">
              <a:lnSpc>
                <a:spcPts val="1960"/>
              </a:lnSpc>
            </a:pPr>
          </a:p>
          <a:p>
            <a:pPr algn="l" marL="302260" indent="-151130" lvl="1">
              <a:lnSpc>
                <a:spcPts val="1960"/>
              </a:lnSpc>
              <a:buFont typeface="Arial"/>
              <a:buChar char="•"/>
            </a:pPr>
            <a:r>
              <a:rPr lang="en-US" b="true" sz="1400">
                <a:solidFill>
                  <a:srgbClr val="000000"/>
                </a:solidFill>
                <a:latin typeface="Work Sans Bold"/>
                <a:ea typeface="Work Sans Bold"/>
                <a:cs typeface="Work Sans Bold"/>
                <a:sym typeface="Work Sans Bold"/>
              </a:rPr>
              <a:t>Verksamhetsledare</a:t>
            </a:r>
            <a:r>
              <a:rPr lang="en-US" sz="1400">
                <a:solidFill>
                  <a:srgbClr val="000000"/>
                </a:solidFill>
                <a:latin typeface="Work Sans"/>
                <a:ea typeface="Work Sans"/>
                <a:cs typeface="Work Sans"/>
                <a:sym typeface="Work Sans"/>
              </a:rPr>
              <a:t> Ann-Charlotte Thörnblad var styrelseledamot i Lokal Utveckling Sverige (LUS), intresseorganisation för Sveriges Leaderområden, och ingår i denna roll i föreningens arbetsutskott. LUS fick 2025 ett treårigt verksamhetsstöd från Regeringskansliet, vilket stärker möjligheterna att delta aktivt i frågor som rör landsbygdsutveckling. Vid årsmötet 2026 valdes hon till ordförande för föreningen.</a:t>
            </a:r>
          </a:p>
          <a:p>
            <a:pPr algn="l" marL="302260" indent="-151130" lvl="1">
              <a:lnSpc>
                <a:spcPts val="1960"/>
              </a:lnSpc>
              <a:buFont typeface="Arial"/>
              <a:buChar char="•"/>
            </a:pPr>
            <a:r>
              <a:rPr lang="en-US" b="true" sz="1400">
                <a:solidFill>
                  <a:srgbClr val="000000"/>
                </a:solidFill>
                <a:latin typeface="Work Sans Bold"/>
                <a:ea typeface="Work Sans Bold"/>
                <a:cs typeface="Work Sans Bold"/>
                <a:sym typeface="Work Sans Bold"/>
              </a:rPr>
              <a:t>Organisationen är</a:t>
            </a:r>
            <a:r>
              <a:rPr lang="en-US" sz="1400">
                <a:solidFill>
                  <a:srgbClr val="000000"/>
                </a:solidFill>
                <a:latin typeface="Work Sans"/>
                <a:ea typeface="Work Sans"/>
                <a:cs typeface="Work Sans"/>
                <a:sym typeface="Work Sans"/>
              </a:rPr>
              <a:t> också remissinstans, deltar i hearingar och styrgrupper samt medarrangerar Landsbygdsnätverkets Leaderträff. Arbetet är tidskrävande men ger värdefull kunskap och goda möjligheter att påverka.</a:t>
            </a:r>
          </a:p>
          <a:p>
            <a:pPr algn="l" marL="302260" indent="-151130" lvl="1">
              <a:lnSpc>
                <a:spcPts val="1960"/>
              </a:lnSpc>
              <a:buFont typeface="Arial"/>
              <a:buChar char="•"/>
            </a:pPr>
            <a:r>
              <a:rPr lang="en-US" b="true" sz="1400">
                <a:solidFill>
                  <a:srgbClr val="000000"/>
                </a:solidFill>
                <a:latin typeface="Work Sans Bold"/>
                <a:ea typeface="Work Sans Bold"/>
                <a:cs typeface="Work Sans Bold"/>
                <a:sym typeface="Work Sans Bold"/>
              </a:rPr>
              <a:t>Kommunikatör </a:t>
            </a:r>
            <a:r>
              <a:rPr lang="en-US" sz="1400">
                <a:solidFill>
                  <a:srgbClr val="000000"/>
                </a:solidFill>
                <a:latin typeface="Work Sans"/>
                <a:ea typeface="Work Sans"/>
                <a:cs typeface="Work Sans"/>
                <a:sym typeface="Work Sans"/>
              </a:rPr>
              <a:t>Maria Lundgren  ansvarar för det nationella kommunikatörsnätverket, med särskilt ansvar för den gemensamma Leaderwebben. Verksamhetsledare Ann-Charlotte Thörnblad representerar även LUS i styrgruppen för Landsbygdsnätverket.</a:t>
            </a:r>
          </a:p>
          <a:p>
            <a:pPr algn="l" marL="302260" indent="-151130" lvl="1">
              <a:lnSpc>
                <a:spcPts val="1960"/>
              </a:lnSpc>
              <a:buFont typeface="Arial"/>
              <a:buChar char="•"/>
            </a:pPr>
            <a:r>
              <a:rPr lang="en-US" b="true" sz="1400">
                <a:solidFill>
                  <a:srgbClr val="000000"/>
                </a:solidFill>
                <a:latin typeface="Work Sans Bold"/>
                <a:ea typeface="Work Sans Bold"/>
                <a:cs typeface="Work Sans Bold"/>
                <a:sym typeface="Work Sans Bold"/>
              </a:rPr>
              <a:t>När EU‑kommissionen</a:t>
            </a:r>
            <a:r>
              <a:rPr lang="en-US" sz="1400">
                <a:solidFill>
                  <a:srgbClr val="000000"/>
                </a:solidFill>
                <a:latin typeface="Work Sans"/>
                <a:ea typeface="Work Sans"/>
                <a:cs typeface="Work Sans"/>
                <a:sym typeface="Work Sans"/>
              </a:rPr>
              <a:t> i juli presenterade sitt förslag till långtidsbudget inför nästa programperiod har höstens arbete handlat om att förstå och bemöta förslagen. Förändringarna är omfattande, bland annat föreslås att de flesta fonder avskaffas och ersätts av fyra insatsområden.</a:t>
            </a:r>
          </a:p>
          <a:p>
            <a:pPr algn="l">
              <a:lnSpc>
                <a:spcPts val="1653"/>
              </a:lnSpc>
            </a:pPr>
          </a:p>
          <a:p>
            <a:pPr algn="l">
              <a:lnSpc>
                <a:spcPts val="2520"/>
              </a:lnSpc>
            </a:pPr>
            <a:r>
              <a:rPr lang="en-US" sz="1800">
                <a:solidFill>
                  <a:srgbClr val="505E32"/>
                </a:solidFill>
                <a:latin typeface="Yeseva One"/>
                <a:ea typeface="Yeseva One"/>
                <a:cs typeface="Yeseva One"/>
                <a:sym typeface="Yeseva One"/>
              </a:rPr>
              <a:t>Jordbruksverket projekt PoI </a:t>
            </a:r>
          </a:p>
          <a:p>
            <a:pPr algn="l">
              <a:lnSpc>
                <a:spcPts val="2353"/>
              </a:lnSpc>
            </a:pPr>
          </a:p>
          <a:p>
            <a:pPr algn="l">
              <a:lnSpc>
                <a:spcPts val="1960"/>
              </a:lnSpc>
            </a:pPr>
            <a:r>
              <a:rPr lang="en-US" sz="1400" b="true">
                <a:solidFill>
                  <a:srgbClr val="000000"/>
                </a:solidFill>
                <a:latin typeface="Work Sans Bold"/>
                <a:ea typeface="Work Sans Bold"/>
                <a:cs typeface="Work Sans Bold"/>
                <a:sym typeface="Work Sans Bold"/>
              </a:rPr>
              <a:t>Jordbruksverket har</a:t>
            </a:r>
            <a:r>
              <a:rPr lang="en-US" sz="1400">
                <a:solidFill>
                  <a:srgbClr val="000000"/>
                </a:solidFill>
                <a:latin typeface="Work Sans"/>
                <a:ea typeface="Work Sans"/>
                <a:cs typeface="Work Sans"/>
                <a:sym typeface="Work Sans"/>
              </a:rPr>
              <a:t>, på uppdrag av regering och riksdag, startat ett arbete för att förenkla och snabba upp handläggningen av EU‑stöd, inte minst LEADER. Inom projektet PoI (projekt och investeringsstöd) deltar verksamhetsledare och handläggare Joanna Persson.</a:t>
            </a:r>
            <a:r>
              <a:rPr lang="en-US" sz="1400">
                <a:solidFill>
                  <a:srgbClr val="000000"/>
                </a:solidFill>
                <a:latin typeface="Work Sans"/>
                <a:ea typeface="Work Sans"/>
                <a:cs typeface="Work Sans"/>
                <a:sym typeface="Work Sans"/>
              </a:rPr>
              <a:t> </a:t>
            </a:r>
          </a:p>
          <a:p>
            <a:pPr algn="l">
              <a:lnSpc>
                <a:spcPts val="673"/>
              </a:lnSpc>
              <a:spcBef>
                <a:spcPct val="0"/>
              </a:spcBef>
            </a:pPr>
          </a:p>
        </p:txBody>
      </p:sp>
      <p:pic>
        <p:nvPicPr>
          <p:cNvPr name="Picture 10" id="10"/>
          <p:cNvPicPr>
            <a:picLocks noChangeAspect="true"/>
          </p:cNvPicPr>
          <p:nvPr/>
        </p:nvPicPr>
        <p:blipFill>
          <a:blip r:embed="rId4"/>
          <a:stretch>
            <a:fillRect/>
          </a:stretch>
        </p:blipFill>
        <p:spPr>
          <a:xfrm rot="0">
            <a:off x="12073830" y="3684950"/>
            <a:ext cx="762270" cy="762270"/>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16893" y="1672117"/>
            <a:ext cx="764511" cy="76451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233D00"/>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100"/>
                </a:lnSpc>
              </a:pPr>
            </a:p>
          </p:txBody>
        </p:sp>
      </p:grpSp>
      <p:grpSp>
        <p:nvGrpSpPr>
          <p:cNvPr name="Group 5" id="5"/>
          <p:cNvGrpSpPr/>
          <p:nvPr/>
        </p:nvGrpSpPr>
        <p:grpSpPr>
          <a:xfrm rot="0">
            <a:off x="12416893" y="5002213"/>
            <a:ext cx="764511" cy="76451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233D00"/>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2100"/>
                </a:lnSpc>
              </a:pPr>
            </a:p>
          </p:txBody>
        </p:sp>
      </p:grpSp>
      <p:grpSp>
        <p:nvGrpSpPr>
          <p:cNvPr name="Group 8" id="8"/>
          <p:cNvGrpSpPr/>
          <p:nvPr/>
        </p:nvGrpSpPr>
        <p:grpSpPr>
          <a:xfrm rot="0">
            <a:off x="10428374" y="6445327"/>
            <a:ext cx="2370775" cy="2373131"/>
            <a:chOff x="0" y="0"/>
            <a:chExt cx="624402" cy="625022"/>
          </a:xfrm>
        </p:grpSpPr>
        <p:sp>
          <p:nvSpPr>
            <p:cNvPr name="Freeform 9" id="9"/>
            <p:cNvSpPr/>
            <p:nvPr/>
          </p:nvSpPr>
          <p:spPr>
            <a:xfrm flipH="false" flipV="false" rot="0">
              <a:off x="0" y="0"/>
              <a:ext cx="624402" cy="625022"/>
            </a:xfrm>
            <a:custGeom>
              <a:avLst/>
              <a:gdLst/>
              <a:ahLst/>
              <a:cxnLst/>
              <a:rect r="r" b="b" t="t" l="l"/>
              <a:pathLst>
                <a:path h="625022" w="624402">
                  <a:moveTo>
                    <a:pt x="0" y="0"/>
                  </a:moveTo>
                  <a:lnTo>
                    <a:pt x="624402" y="0"/>
                  </a:lnTo>
                  <a:lnTo>
                    <a:pt x="624402" y="625022"/>
                  </a:lnTo>
                  <a:lnTo>
                    <a:pt x="0" y="625022"/>
                  </a:lnTo>
                  <a:close/>
                </a:path>
              </a:pathLst>
            </a:custGeom>
            <a:solidFill>
              <a:srgbClr val="505E32"/>
            </a:solidFill>
          </p:spPr>
        </p:sp>
        <p:sp>
          <p:nvSpPr>
            <p:cNvPr name="TextBox 10" id="10"/>
            <p:cNvSpPr txBox="true"/>
            <p:nvPr/>
          </p:nvSpPr>
          <p:spPr>
            <a:xfrm>
              <a:off x="0" y="-38100"/>
              <a:ext cx="624402" cy="663122"/>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7533547" y="3637764"/>
            <a:ext cx="4111383" cy="411138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0" t="-24931" r="0" b="-24931"/>
              </a:stretch>
            </a:blipFill>
          </p:spPr>
        </p:sp>
      </p:grpSp>
      <p:grpSp>
        <p:nvGrpSpPr>
          <p:cNvPr name="Group 13" id="13"/>
          <p:cNvGrpSpPr/>
          <p:nvPr/>
        </p:nvGrpSpPr>
        <p:grpSpPr>
          <a:xfrm rot="0">
            <a:off x="0" y="0"/>
            <a:ext cx="419100" cy="10287000"/>
            <a:chOff x="0" y="0"/>
            <a:chExt cx="110380" cy="2709333"/>
          </a:xfrm>
        </p:grpSpPr>
        <p:sp>
          <p:nvSpPr>
            <p:cNvPr name="Freeform 14" id="14"/>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15" id="15"/>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448033" y="4006704"/>
            <a:ext cx="764511" cy="764511"/>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233D00"/>
            </a:solidFill>
          </p:spPr>
        </p:sp>
        <p:sp>
          <p:nvSpPr>
            <p:cNvPr name="TextBox 18" id="18"/>
            <p:cNvSpPr txBox="true"/>
            <p:nvPr/>
          </p:nvSpPr>
          <p:spPr>
            <a:xfrm>
              <a:off x="0" y="-47625"/>
              <a:ext cx="812800" cy="860425"/>
            </a:xfrm>
            <a:prstGeom prst="rect">
              <a:avLst/>
            </a:prstGeom>
          </p:spPr>
          <p:txBody>
            <a:bodyPr anchor="ctr" rtlCol="false" tIns="50800" lIns="50800" bIns="50800" rIns="50800"/>
            <a:lstStyle/>
            <a:p>
              <a:pPr algn="ctr">
                <a:lnSpc>
                  <a:spcPts val="2100"/>
                </a:lnSpc>
              </a:pPr>
            </a:p>
          </p:txBody>
        </p:sp>
      </p:grpSp>
      <p:sp>
        <p:nvSpPr>
          <p:cNvPr name="Freeform 19" id="19"/>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3"/>
            <a:stretch>
              <a:fillRect l="0" t="0" r="0" b="0"/>
            </a:stretch>
          </a:blipFill>
        </p:spPr>
      </p:sp>
      <p:sp>
        <p:nvSpPr>
          <p:cNvPr name="Freeform 20" id="20"/>
          <p:cNvSpPr/>
          <p:nvPr/>
        </p:nvSpPr>
        <p:spPr>
          <a:xfrm flipH="false" flipV="false" rot="0">
            <a:off x="10245282" y="2484929"/>
            <a:ext cx="3196343" cy="2425207"/>
          </a:xfrm>
          <a:custGeom>
            <a:avLst/>
            <a:gdLst/>
            <a:ahLst/>
            <a:cxnLst/>
            <a:rect r="r" b="b" t="t" l="l"/>
            <a:pathLst>
              <a:path h="2425207" w="3196343">
                <a:moveTo>
                  <a:pt x="0" y="0"/>
                </a:moveTo>
                <a:lnTo>
                  <a:pt x="3196343" y="0"/>
                </a:lnTo>
                <a:lnTo>
                  <a:pt x="3196343" y="2425207"/>
                </a:lnTo>
                <a:lnTo>
                  <a:pt x="0" y="2425207"/>
                </a:lnTo>
                <a:lnTo>
                  <a:pt x="0" y="0"/>
                </a:lnTo>
                <a:close/>
              </a:path>
            </a:pathLst>
          </a:custGeom>
          <a:blipFill>
            <a:blip r:embed="rId4"/>
            <a:stretch>
              <a:fillRect l="-396" t="0" r="-769" b="0"/>
            </a:stretch>
          </a:blipFill>
        </p:spPr>
      </p:sp>
      <p:sp>
        <p:nvSpPr>
          <p:cNvPr name="TextBox 21" id="21"/>
          <p:cNvSpPr txBox="true"/>
          <p:nvPr/>
        </p:nvSpPr>
        <p:spPr>
          <a:xfrm rot="0">
            <a:off x="1448033" y="1611866"/>
            <a:ext cx="6514036" cy="1734820"/>
          </a:xfrm>
          <a:prstGeom prst="rect">
            <a:avLst/>
          </a:prstGeom>
        </p:spPr>
        <p:txBody>
          <a:bodyPr anchor="t" rtlCol="false" tIns="0" lIns="0" bIns="0" rIns="0">
            <a:spAutoFit/>
          </a:bodyPr>
          <a:lstStyle/>
          <a:p>
            <a:pPr algn="l">
              <a:lnSpc>
                <a:spcPts val="6710"/>
              </a:lnSpc>
            </a:pPr>
            <a:r>
              <a:rPr lang="en-US" sz="6100">
                <a:solidFill>
                  <a:srgbClr val="505E32"/>
                </a:solidFill>
                <a:latin typeface="Yeseva One"/>
                <a:ea typeface="Yeseva One"/>
                <a:cs typeface="Yeseva One"/>
                <a:sym typeface="Yeseva One"/>
              </a:rPr>
              <a:t>Särskilda händelser 2025</a:t>
            </a:r>
          </a:p>
        </p:txBody>
      </p:sp>
      <p:sp>
        <p:nvSpPr>
          <p:cNvPr name="TextBox 22" id="22"/>
          <p:cNvSpPr txBox="true"/>
          <p:nvPr/>
        </p:nvSpPr>
        <p:spPr>
          <a:xfrm rot="0">
            <a:off x="1258967" y="3393980"/>
            <a:ext cx="1142642" cy="358774"/>
          </a:xfrm>
          <a:prstGeom prst="rect">
            <a:avLst/>
          </a:prstGeom>
        </p:spPr>
        <p:txBody>
          <a:bodyPr anchor="t" rtlCol="false" tIns="0" lIns="0" bIns="0" rIns="0">
            <a:spAutoFit/>
          </a:bodyPr>
          <a:lstStyle/>
          <a:p>
            <a:pPr algn="ctr">
              <a:lnSpc>
                <a:spcPts val="2800"/>
              </a:lnSpc>
              <a:spcBef>
                <a:spcPct val="0"/>
              </a:spcBef>
            </a:pPr>
            <a:r>
              <a:rPr lang="en-US" sz="2000">
                <a:solidFill>
                  <a:srgbClr val="FFFFFF"/>
                </a:solidFill>
                <a:latin typeface="Yeseva One"/>
                <a:ea typeface="Yeseva One"/>
                <a:cs typeface="Yeseva One"/>
                <a:sym typeface="Yeseva One"/>
              </a:rPr>
              <a:t>01</a:t>
            </a:r>
          </a:p>
        </p:txBody>
      </p:sp>
      <p:sp>
        <p:nvSpPr>
          <p:cNvPr name="TextBox 23" id="23"/>
          <p:cNvSpPr txBox="true"/>
          <p:nvPr/>
        </p:nvSpPr>
        <p:spPr>
          <a:xfrm rot="0">
            <a:off x="2486310" y="3811516"/>
            <a:ext cx="3032368" cy="3241039"/>
          </a:xfrm>
          <a:prstGeom prst="rect">
            <a:avLst/>
          </a:prstGeom>
        </p:spPr>
        <p:txBody>
          <a:bodyPr anchor="t" rtlCol="false" tIns="0" lIns="0" bIns="0" rIns="0">
            <a:spAutoFit/>
          </a:bodyPr>
          <a:lstStyle/>
          <a:p>
            <a:pPr algn="l">
              <a:lnSpc>
                <a:spcPts val="1680"/>
              </a:lnSpc>
              <a:spcBef>
                <a:spcPct val="0"/>
              </a:spcBef>
            </a:pPr>
          </a:p>
          <a:p>
            <a:pPr algn="ctr">
              <a:lnSpc>
                <a:spcPts val="2239"/>
              </a:lnSpc>
              <a:spcBef>
                <a:spcPct val="0"/>
              </a:spcBef>
            </a:pPr>
            <a:r>
              <a:rPr lang="en-US" sz="1599">
                <a:solidFill>
                  <a:srgbClr val="000000"/>
                </a:solidFill>
                <a:latin typeface="Work Sans"/>
                <a:ea typeface="Work Sans"/>
                <a:cs typeface="Work Sans"/>
                <a:sym typeface="Work Sans"/>
              </a:rPr>
              <a:t>LAG-styrelsen kan bevilja </a:t>
            </a:r>
            <a:r>
              <a:rPr lang="en-US" b="true" sz="1599">
                <a:solidFill>
                  <a:srgbClr val="000000"/>
                </a:solidFill>
                <a:latin typeface="Work Sans Bold"/>
                <a:ea typeface="Work Sans Bold"/>
                <a:cs typeface="Work Sans Bold"/>
                <a:sym typeface="Work Sans Bold"/>
              </a:rPr>
              <a:t>40 miljoner kronor</a:t>
            </a:r>
            <a:r>
              <a:rPr lang="en-US" sz="1599">
                <a:solidFill>
                  <a:srgbClr val="000000"/>
                </a:solidFill>
                <a:latin typeface="Work Sans"/>
                <a:ea typeface="Work Sans"/>
                <a:cs typeface="Work Sans"/>
                <a:sym typeface="Work Sans"/>
              </a:rPr>
              <a:t> i projektstöd under hela programperioden. Under 2025 har LAG-styrelsen hanterat </a:t>
            </a:r>
            <a:r>
              <a:rPr lang="en-US" b="true" sz="1599">
                <a:solidFill>
                  <a:srgbClr val="000000"/>
                </a:solidFill>
                <a:latin typeface="Work Sans Bold"/>
                <a:ea typeface="Work Sans Bold"/>
                <a:cs typeface="Work Sans Bold"/>
                <a:sym typeface="Work Sans Bold"/>
              </a:rPr>
              <a:t>15</a:t>
            </a:r>
            <a:r>
              <a:rPr lang="en-US" sz="1599">
                <a:solidFill>
                  <a:srgbClr val="000000"/>
                </a:solidFill>
                <a:latin typeface="Work Sans"/>
                <a:ea typeface="Work Sans"/>
                <a:cs typeface="Work Sans"/>
                <a:sym typeface="Work Sans"/>
              </a:rPr>
              <a:t> projektbeslut, varav </a:t>
            </a:r>
            <a:r>
              <a:rPr lang="en-US" b="true" sz="1599">
                <a:solidFill>
                  <a:srgbClr val="000000"/>
                </a:solidFill>
                <a:latin typeface="Work Sans Bold"/>
                <a:ea typeface="Work Sans Bold"/>
                <a:cs typeface="Work Sans Bold"/>
                <a:sym typeface="Work Sans Bold"/>
              </a:rPr>
              <a:t>14</a:t>
            </a:r>
            <a:r>
              <a:rPr lang="en-US" sz="1599">
                <a:solidFill>
                  <a:srgbClr val="000000"/>
                </a:solidFill>
                <a:latin typeface="Work Sans"/>
                <a:ea typeface="Work Sans"/>
                <a:cs typeface="Work Sans"/>
                <a:sym typeface="Work Sans"/>
              </a:rPr>
              <a:t> bifall och ett avslag. Totalt beviljat belopp under året var </a:t>
            </a:r>
            <a:r>
              <a:rPr lang="en-US" b="true" sz="1599">
                <a:solidFill>
                  <a:srgbClr val="000000"/>
                </a:solidFill>
                <a:latin typeface="Work Sans Bold"/>
                <a:ea typeface="Work Sans Bold"/>
                <a:cs typeface="Work Sans Bold"/>
                <a:sym typeface="Work Sans Bold"/>
              </a:rPr>
              <a:t>10 134 959</a:t>
            </a:r>
            <a:r>
              <a:rPr lang="en-US" sz="1599">
                <a:solidFill>
                  <a:srgbClr val="000000"/>
                </a:solidFill>
                <a:latin typeface="Work Sans"/>
                <a:ea typeface="Work Sans"/>
                <a:cs typeface="Work Sans"/>
                <a:sym typeface="Work Sans"/>
              </a:rPr>
              <a:t> </a:t>
            </a:r>
            <a:r>
              <a:rPr lang="en-US" b="true" sz="1599">
                <a:solidFill>
                  <a:srgbClr val="000000"/>
                </a:solidFill>
                <a:latin typeface="Work Sans Bold"/>
                <a:ea typeface="Work Sans Bold"/>
                <a:cs typeface="Work Sans Bold"/>
                <a:sym typeface="Work Sans Bold"/>
              </a:rPr>
              <a:t>kronor</a:t>
            </a:r>
            <a:r>
              <a:rPr lang="en-US" sz="1599">
                <a:solidFill>
                  <a:srgbClr val="000000"/>
                </a:solidFill>
                <a:latin typeface="Work Sans"/>
                <a:ea typeface="Work Sans"/>
                <a:cs typeface="Work Sans"/>
                <a:sym typeface="Work Sans"/>
              </a:rPr>
              <a:t>.</a:t>
            </a:r>
          </a:p>
          <a:p>
            <a:pPr algn="l">
              <a:lnSpc>
                <a:spcPts val="2239"/>
              </a:lnSpc>
              <a:spcBef>
                <a:spcPct val="0"/>
              </a:spcBef>
            </a:pPr>
          </a:p>
          <a:p>
            <a:pPr algn="l">
              <a:lnSpc>
                <a:spcPts val="2239"/>
              </a:lnSpc>
              <a:spcBef>
                <a:spcPct val="0"/>
              </a:spcBef>
            </a:pPr>
          </a:p>
          <a:p>
            <a:pPr algn="l">
              <a:lnSpc>
                <a:spcPts val="2239"/>
              </a:lnSpc>
              <a:spcBef>
                <a:spcPct val="0"/>
              </a:spcBef>
            </a:pPr>
          </a:p>
        </p:txBody>
      </p:sp>
      <p:sp>
        <p:nvSpPr>
          <p:cNvPr name="TextBox 24" id="24"/>
          <p:cNvSpPr txBox="true"/>
          <p:nvPr/>
        </p:nvSpPr>
        <p:spPr>
          <a:xfrm rot="0">
            <a:off x="12227827" y="1846411"/>
            <a:ext cx="1142642" cy="358774"/>
          </a:xfrm>
          <a:prstGeom prst="rect">
            <a:avLst/>
          </a:prstGeom>
        </p:spPr>
        <p:txBody>
          <a:bodyPr anchor="t" rtlCol="false" tIns="0" lIns="0" bIns="0" rIns="0">
            <a:spAutoFit/>
          </a:bodyPr>
          <a:lstStyle/>
          <a:p>
            <a:pPr algn="ctr">
              <a:lnSpc>
                <a:spcPts val="2800"/>
              </a:lnSpc>
              <a:spcBef>
                <a:spcPct val="0"/>
              </a:spcBef>
            </a:pPr>
            <a:r>
              <a:rPr lang="en-US" sz="2000">
                <a:solidFill>
                  <a:srgbClr val="FFFFFF"/>
                </a:solidFill>
                <a:latin typeface="Yeseva One"/>
                <a:ea typeface="Yeseva One"/>
                <a:cs typeface="Yeseva One"/>
                <a:sym typeface="Yeseva One"/>
              </a:rPr>
              <a:t>02</a:t>
            </a:r>
          </a:p>
        </p:txBody>
      </p:sp>
      <p:sp>
        <p:nvSpPr>
          <p:cNvPr name="TextBox 25" id="25"/>
          <p:cNvSpPr txBox="true"/>
          <p:nvPr/>
        </p:nvSpPr>
        <p:spPr>
          <a:xfrm rot="0">
            <a:off x="13455170" y="2244897"/>
            <a:ext cx="3032368" cy="3321684"/>
          </a:xfrm>
          <a:prstGeom prst="rect">
            <a:avLst/>
          </a:prstGeom>
        </p:spPr>
        <p:txBody>
          <a:bodyPr anchor="t" rtlCol="false" tIns="0" lIns="0" bIns="0" rIns="0">
            <a:spAutoFit/>
          </a:bodyPr>
          <a:lstStyle/>
          <a:p>
            <a:pPr algn="ctr">
              <a:lnSpc>
                <a:spcPts val="2240"/>
              </a:lnSpc>
              <a:spcBef>
                <a:spcPct val="0"/>
              </a:spcBef>
            </a:pPr>
            <a:r>
              <a:rPr lang="en-US" sz="1600">
                <a:solidFill>
                  <a:srgbClr val="000000"/>
                </a:solidFill>
                <a:latin typeface="Work Sans"/>
                <a:ea typeface="Work Sans"/>
                <a:cs typeface="Work Sans"/>
                <a:sym typeface="Work Sans"/>
              </a:rPr>
              <a:t>V</a:t>
            </a:r>
            <a:r>
              <a:rPr lang="en-US" sz="1600">
                <a:solidFill>
                  <a:srgbClr val="000000"/>
                </a:solidFill>
                <a:latin typeface="Work Sans"/>
                <a:ea typeface="Work Sans"/>
                <a:cs typeface="Work Sans"/>
                <a:sym typeface="Work Sans"/>
              </a:rPr>
              <a:t>i har fortsatt en utmaning i Jordbruksverkets långa handläggning. Det har också medfört problem för våra projektägare, då de långa ställtiderna mellan utbetalningar gör att måluppfyllnad påverkas. </a:t>
            </a:r>
            <a:r>
              <a:rPr lang="en-US" b="true" sz="1600">
                <a:solidFill>
                  <a:srgbClr val="000000"/>
                </a:solidFill>
                <a:latin typeface="Work Sans Bold"/>
                <a:ea typeface="Work Sans Bold"/>
                <a:cs typeface="Work Sans Bold"/>
                <a:sym typeface="Work Sans Bold"/>
              </a:rPr>
              <a:t>Glappet mellan LAG:s beviljade medel och de Jordbruksverket hanterat är bekymmersamt stort</a:t>
            </a:r>
            <a:r>
              <a:rPr lang="en-US" sz="1600">
                <a:solidFill>
                  <a:srgbClr val="000000"/>
                </a:solidFill>
                <a:latin typeface="Work Sans"/>
                <a:ea typeface="Work Sans"/>
                <a:cs typeface="Work Sans"/>
                <a:sym typeface="Work Sans"/>
              </a:rPr>
              <a:t>.</a:t>
            </a:r>
          </a:p>
        </p:txBody>
      </p:sp>
      <p:sp>
        <p:nvSpPr>
          <p:cNvPr name="TextBox 26" id="26"/>
          <p:cNvSpPr txBox="true"/>
          <p:nvPr/>
        </p:nvSpPr>
        <p:spPr>
          <a:xfrm rot="0">
            <a:off x="13455170" y="1614967"/>
            <a:ext cx="3032368" cy="415290"/>
          </a:xfrm>
          <a:prstGeom prst="rect">
            <a:avLst/>
          </a:prstGeom>
        </p:spPr>
        <p:txBody>
          <a:bodyPr anchor="t" rtlCol="false" tIns="0" lIns="0" bIns="0" rIns="0">
            <a:spAutoFit/>
          </a:bodyPr>
          <a:lstStyle/>
          <a:p>
            <a:pPr algn="ctr">
              <a:lnSpc>
                <a:spcPts val="3359"/>
              </a:lnSpc>
              <a:spcBef>
                <a:spcPct val="0"/>
              </a:spcBef>
            </a:pPr>
            <a:r>
              <a:rPr lang="en-US" sz="2400">
                <a:solidFill>
                  <a:srgbClr val="505E32"/>
                </a:solidFill>
                <a:latin typeface="Yeseva One"/>
                <a:ea typeface="Yeseva One"/>
                <a:cs typeface="Yeseva One"/>
                <a:sym typeface="Yeseva One"/>
              </a:rPr>
              <a:t>Utmaningar</a:t>
            </a:r>
          </a:p>
        </p:txBody>
      </p:sp>
      <p:sp>
        <p:nvSpPr>
          <p:cNvPr name="TextBox 27" id="27"/>
          <p:cNvSpPr txBox="true"/>
          <p:nvPr/>
        </p:nvSpPr>
        <p:spPr>
          <a:xfrm rot="0">
            <a:off x="12227827" y="5186925"/>
            <a:ext cx="1142642" cy="358774"/>
          </a:xfrm>
          <a:prstGeom prst="rect">
            <a:avLst/>
          </a:prstGeom>
        </p:spPr>
        <p:txBody>
          <a:bodyPr anchor="t" rtlCol="false" tIns="0" lIns="0" bIns="0" rIns="0">
            <a:spAutoFit/>
          </a:bodyPr>
          <a:lstStyle/>
          <a:p>
            <a:pPr algn="ctr">
              <a:lnSpc>
                <a:spcPts val="2800"/>
              </a:lnSpc>
              <a:spcBef>
                <a:spcPct val="0"/>
              </a:spcBef>
            </a:pPr>
            <a:r>
              <a:rPr lang="en-US" sz="2000">
                <a:solidFill>
                  <a:srgbClr val="FFFFFF"/>
                </a:solidFill>
                <a:latin typeface="Yeseva One"/>
                <a:ea typeface="Yeseva One"/>
                <a:cs typeface="Yeseva One"/>
                <a:sym typeface="Yeseva One"/>
              </a:rPr>
              <a:t>03</a:t>
            </a:r>
          </a:p>
        </p:txBody>
      </p:sp>
      <p:sp>
        <p:nvSpPr>
          <p:cNvPr name="TextBox 28" id="28"/>
          <p:cNvSpPr txBox="true"/>
          <p:nvPr/>
        </p:nvSpPr>
        <p:spPr>
          <a:xfrm rot="0">
            <a:off x="13441625" y="7450065"/>
            <a:ext cx="3032368" cy="1664334"/>
          </a:xfrm>
          <a:prstGeom prst="rect">
            <a:avLst/>
          </a:prstGeom>
        </p:spPr>
        <p:txBody>
          <a:bodyPr anchor="t" rtlCol="false" tIns="0" lIns="0" bIns="0" rIns="0">
            <a:spAutoFit/>
          </a:bodyPr>
          <a:lstStyle/>
          <a:p>
            <a:pPr algn="ctr">
              <a:lnSpc>
                <a:spcPts val="2240"/>
              </a:lnSpc>
              <a:spcBef>
                <a:spcPct val="0"/>
              </a:spcBef>
            </a:pPr>
            <a:r>
              <a:rPr lang="en-US" sz="1600">
                <a:solidFill>
                  <a:srgbClr val="000000"/>
                </a:solidFill>
                <a:latin typeface="Work Sans"/>
                <a:ea typeface="Work Sans"/>
                <a:cs typeface="Work Sans"/>
                <a:sym typeface="Work Sans"/>
              </a:rPr>
              <a:t>D</a:t>
            </a:r>
            <a:r>
              <a:rPr lang="en-US" sz="1600">
                <a:solidFill>
                  <a:srgbClr val="000000"/>
                </a:solidFill>
                <a:latin typeface="Work Sans"/>
                <a:ea typeface="Work Sans"/>
                <a:cs typeface="Work Sans"/>
                <a:sym typeface="Work Sans"/>
              </a:rPr>
              <a:t>e gamla föreningarnas slutrapporter har godkänts av Jordbruksverket. Kvar att redovisa är revisors berättelser, sedan kommer föreningarna läggas ner.</a:t>
            </a:r>
          </a:p>
        </p:txBody>
      </p:sp>
      <p:sp>
        <p:nvSpPr>
          <p:cNvPr name="TextBox 29" id="29"/>
          <p:cNvSpPr txBox="true"/>
          <p:nvPr/>
        </p:nvSpPr>
        <p:spPr>
          <a:xfrm rot="0">
            <a:off x="13441625" y="6347631"/>
            <a:ext cx="3032368" cy="834390"/>
          </a:xfrm>
          <a:prstGeom prst="rect">
            <a:avLst/>
          </a:prstGeom>
        </p:spPr>
        <p:txBody>
          <a:bodyPr anchor="t" rtlCol="false" tIns="0" lIns="0" bIns="0" rIns="0">
            <a:spAutoFit/>
          </a:bodyPr>
          <a:lstStyle/>
          <a:p>
            <a:pPr algn="ctr">
              <a:lnSpc>
                <a:spcPts val="3359"/>
              </a:lnSpc>
              <a:spcBef>
                <a:spcPct val="0"/>
              </a:spcBef>
            </a:pPr>
            <a:r>
              <a:rPr lang="en-US" sz="2400">
                <a:solidFill>
                  <a:srgbClr val="505E32"/>
                </a:solidFill>
                <a:latin typeface="Yeseva One"/>
                <a:ea typeface="Yeseva One"/>
                <a:cs typeface="Yeseva One"/>
                <a:sym typeface="Yeseva One"/>
              </a:rPr>
              <a:t>Våra gamla Leaderföreningar</a:t>
            </a:r>
          </a:p>
        </p:txBody>
      </p:sp>
      <p:sp>
        <p:nvSpPr>
          <p:cNvPr name="TextBox 30" id="30"/>
          <p:cNvSpPr txBox="true"/>
          <p:nvPr/>
        </p:nvSpPr>
        <p:spPr>
          <a:xfrm rot="0">
            <a:off x="1448033" y="4210193"/>
            <a:ext cx="764511" cy="332740"/>
          </a:xfrm>
          <a:prstGeom prst="rect">
            <a:avLst/>
          </a:prstGeom>
        </p:spPr>
        <p:txBody>
          <a:bodyPr anchor="t" rtlCol="false" tIns="0" lIns="0" bIns="0" rIns="0">
            <a:spAutoFit/>
          </a:bodyPr>
          <a:lstStyle/>
          <a:p>
            <a:pPr algn="ctr">
              <a:lnSpc>
                <a:spcPts val="2659"/>
              </a:lnSpc>
              <a:spcBef>
                <a:spcPct val="0"/>
              </a:spcBef>
            </a:pPr>
            <a:r>
              <a:rPr lang="en-US" sz="1899">
                <a:solidFill>
                  <a:srgbClr val="FFFFFF"/>
                </a:solidFill>
                <a:latin typeface="Yeseva One"/>
                <a:ea typeface="Yeseva One"/>
                <a:cs typeface="Yeseva One"/>
                <a:sym typeface="Yeseva One"/>
              </a:rPr>
              <a:t>01</a:t>
            </a:r>
          </a:p>
        </p:txBody>
      </p:sp>
      <p:sp>
        <p:nvSpPr>
          <p:cNvPr name="TextBox 31" id="31"/>
          <p:cNvSpPr txBox="true"/>
          <p:nvPr/>
        </p:nvSpPr>
        <p:spPr>
          <a:xfrm rot="0">
            <a:off x="2486310" y="3424801"/>
            <a:ext cx="3499162" cy="415289"/>
          </a:xfrm>
          <a:prstGeom prst="rect">
            <a:avLst/>
          </a:prstGeom>
        </p:spPr>
        <p:txBody>
          <a:bodyPr anchor="t" rtlCol="false" tIns="0" lIns="0" bIns="0" rIns="0">
            <a:spAutoFit/>
          </a:bodyPr>
          <a:lstStyle/>
          <a:p>
            <a:pPr algn="ctr">
              <a:lnSpc>
                <a:spcPts val="3360"/>
              </a:lnSpc>
              <a:spcBef>
                <a:spcPct val="0"/>
              </a:spcBef>
            </a:pPr>
            <a:r>
              <a:rPr lang="en-US" sz="2400">
                <a:solidFill>
                  <a:srgbClr val="505E32"/>
                </a:solidFill>
                <a:latin typeface="Yeseva One"/>
                <a:ea typeface="Yeseva One"/>
                <a:cs typeface="Yeseva One"/>
                <a:sym typeface="Yeseva One"/>
              </a:rPr>
              <a:t>Våra beslutade projekt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506765" y="1703088"/>
            <a:ext cx="4127696" cy="6880823"/>
            <a:chOff x="0" y="0"/>
            <a:chExt cx="1111883" cy="1853496"/>
          </a:xfrm>
        </p:grpSpPr>
        <p:sp>
          <p:nvSpPr>
            <p:cNvPr name="Freeform 3" id="3"/>
            <p:cNvSpPr/>
            <p:nvPr/>
          </p:nvSpPr>
          <p:spPr>
            <a:xfrm flipH="false" flipV="false" rot="0">
              <a:off x="0" y="0"/>
              <a:ext cx="1111883" cy="1853496"/>
            </a:xfrm>
            <a:custGeom>
              <a:avLst/>
              <a:gdLst/>
              <a:ahLst/>
              <a:cxnLst/>
              <a:rect r="r" b="b" t="t" l="l"/>
              <a:pathLst>
                <a:path h="1853496" w="1111883">
                  <a:moveTo>
                    <a:pt x="0" y="0"/>
                  </a:moveTo>
                  <a:lnTo>
                    <a:pt x="1111883" y="0"/>
                  </a:lnTo>
                  <a:lnTo>
                    <a:pt x="1111883" y="1853496"/>
                  </a:lnTo>
                  <a:lnTo>
                    <a:pt x="0" y="1853496"/>
                  </a:lnTo>
                  <a:close/>
                </a:path>
              </a:pathLst>
            </a:custGeom>
            <a:blipFill>
              <a:blip r:embed="rId2"/>
              <a:stretch>
                <a:fillRect l="-5465" t="0" r="-5465" b="0"/>
              </a:stretch>
            </a:blipFill>
          </p:spPr>
        </p:sp>
      </p:grpSp>
      <p:grpSp>
        <p:nvGrpSpPr>
          <p:cNvPr name="Group 4" id="4"/>
          <p:cNvGrpSpPr/>
          <p:nvPr/>
        </p:nvGrpSpPr>
        <p:grpSpPr>
          <a:xfrm rot="0">
            <a:off x="1649564" y="1703088"/>
            <a:ext cx="4127696" cy="6880823"/>
            <a:chOff x="0" y="0"/>
            <a:chExt cx="1111883" cy="1853496"/>
          </a:xfrm>
        </p:grpSpPr>
        <p:sp>
          <p:nvSpPr>
            <p:cNvPr name="Freeform 5" id="5"/>
            <p:cNvSpPr/>
            <p:nvPr/>
          </p:nvSpPr>
          <p:spPr>
            <a:xfrm flipH="false" flipV="false" rot="0">
              <a:off x="0" y="0"/>
              <a:ext cx="1111883" cy="1853496"/>
            </a:xfrm>
            <a:custGeom>
              <a:avLst/>
              <a:gdLst/>
              <a:ahLst/>
              <a:cxnLst/>
              <a:rect r="r" b="b" t="t" l="l"/>
              <a:pathLst>
                <a:path h="1853496" w="1111883">
                  <a:moveTo>
                    <a:pt x="0" y="0"/>
                  </a:moveTo>
                  <a:lnTo>
                    <a:pt x="1111883" y="0"/>
                  </a:lnTo>
                  <a:lnTo>
                    <a:pt x="1111883" y="1853496"/>
                  </a:lnTo>
                  <a:lnTo>
                    <a:pt x="0" y="1853496"/>
                  </a:lnTo>
                  <a:close/>
                </a:path>
              </a:pathLst>
            </a:custGeom>
            <a:blipFill>
              <a:blip r:embed="rId3"/>
              <a:stretch>
                <a:fillRect l="-75251" t="0" r="-75251" b="0"/>
              </a:stretch>
            </a:blipFill>
          </p:spPr>
        </p:sp>
      </p:grpSp>
      <p:sp>
        <p:nvSpPr>
          <p:cNvPr name="TextBox 6" id="6"/>
          <p:cNvSpPr txBox="true"/>
          <p:nvPr/>
        </p:nvSpPr>
        <p:spPr>
          <a:xfrm rot="0">
            <a:off x="6109543" y="2043966"/>
            <a:ext cx="6063768" cy="961263"/>
          </a:xfrm>
          <a:prstGeom prst="rect">
            <a:avLst/>
          </a:prstGeom>
        </p:spPr>
        <p:txBody>
          <a:bodyPr anchor="t" rtlCol="false" tIns="0" lIns="0" bIns="0" rIns="0">
            <a:spAutoFit/>
          </a:bodyPr>
          <a:lstStyle/>
          <a:p>
            <a:pPr algn="ctr">
              <a:lnSpc>
                <a:spcPts val="7326"/>
              </a:lnSpc>
            </a:pPr>
            <a:r>
              <a:rPr lang="en-US" sz="6600">
                <a:solidFill>
                  <a:srgbClr val="233D00"/>
                </a:solidFill>
                <a:latin typeface="Yeseva One"/>
                <a:ea typeface="Yeseva One"/>
                <a:cs typeface="Yeseva One"/>
                <a:sym typeface="Yeseva One"/>
              </a:rPr>
              <a:t>Våra projekt</a:t>
            </a:r>
          </a:p>
        </p:txBody>
      </p:sp>
      <p:sp>
        <p:nvSpPr>
          <p:cNvPr name="TextBox 7" id="7"/>
          <p:cNvSpPr txBox="true"/>
          <p:nvPr/>
        </p:nvSpPr>
        <p:spPr>
          <a:xfrm rot="0">
            <a:off x="6726840" y="3158424"/>
            <a:ext cx="4819682" cy="3773804"/>
          </a:xfrm>
          <a:prstGeom prst="rect">
            <a:avLst/>
          </a:prstGeom>
        </p:spPr>
        <p:txBody>
          <a:bodyPr anchor="t" rtlCol="false" tIns="0" lIns="0" bIns="0" rIns="0">
            <a:spAutoFit/>
          </a:bodyPr>
          <a:lstStyle/>
          <a:p>
            <a:pPr algn="ctr">
              <a:lnSpc>
                <a:spcPts val="2520"/>
              </a:lnSpc>
            </a:pPr>
            <a:r>
              <a:rPr lang="en-US" sz="1800">
                <a:solidFill>
                  <a:srgbClr val="505E32"/>
                </a:solidFill>
                <a:latin typeface="Work Sans"/>
                <a:ea typeface="Work Sans"/>
                <a:cs typeface="Work Sans"/>
                <a:sym typeface="Work Sans"/>
              </a:rPr>
              <a:t>Projekten är hjärtat i vår verksamhet. Under 2025 beviljades 14 projekt hos oss.</a:t>
            </a:r>
          </a:p>
          <a:p>
            <a:pPr algn="ctr">
              <a:lnSpc>
                <a:spcPts val="2520"/>
              </a:lnSpc>
            </a:pPr>
            <a:r>
              <a:rPr lang="en-US" sz="1800">
                <a:solidFill>
                  <a:srgbClr val="505E32"/>
                </a:solidFill>
                <a:latin typeface="Work Sans"/>
                <a:ea typeface="Work Sans"/>
                <a:cs typeface="Work Sans"/>
                <a:sym typeface="Work Sans"/>
              </a:rPr>
              <a:t>Hos oss kan man driva fem olika typer av projekt!</a:t>
            </a:r>
          </a:p>
          <a:p>
            <a:pPr algn="ctr">
              <a:lnSpc>
                <a:spcPts val="2520"/>
              </a:lnSpc>
            </a:pPr>
          </a:p>
          <a:p>
            <a:pPr algn="l" marL="388628" indent="-194314" lvl="1">
              <a:lnSpc>
                <a:spcPts val="2520"/>
              </a:lnSpc>
              <a:buFont typeface="Arial"/>
              <a:buChar char="•"/>
            </a:pPr>
            <a:r>
              <a:rPr lang="en-US" sz="1800">
                <a:solidFill>
                  <a:srgbClr val="505E32"/>
                </a:solidFill>
                <a:latin typeface="Work Sans"/>
                <a:ea typeface="Work Sans"/>
                <a:cs typeface="Work Sans"/>
                <a:sym typeface="Work Sans"/>
              </a:rPr>
              <a:t>Leaderprojekt</a:t>
            </a:r>
          </a:p>
          <a:p>
            <a:pPr algn="l" marL="388628" indent="-194314" lvl="1">
              <a:lnSpc>
                <a:spcPts val="2520"/>
              </a:lnSpc>
              <a:buFont typeface="Arial"/>
              <a:buChar char="•"/>
            </a:pPr>
            <a:r>
              <a:rPr lang="en-US" sz="1800">
                <a:solidFill>
                  <a:srgbClr val="505E32"/>
                </a:solidFill>
                <a:latin typeface="Work Sans"/>
                <a:ea typeface="Work Sans"/>
                <a:cs typeface="Work Sans"/>
                <a:sym typeface="Work Sans"/>
              </a:rPr>
              <a:t>projektstöd till företag</a:t>
            </a:r>
          </a:p>
          <a:p>
            <a:pPr algn="l" marL="388628" indent="-194314" lvl="1">
              <a:lnSpc>
                <a:spcPts val="2520"/>
              </a:lnSpc>
              <a:buFont typeface="Arial"/>
              <a:buChar char="•"/>
            </a:pPr>
            <a:r>
              <a:rPr lang="en-US" sz="1800">
                <a:solidFill>
                  <a:srgbClr val="505E32"/>
                </a:solidFill>
                <a:latin typeface="Work Sans"/>
                <a:ea typeface="Work Sans"/>
                <a:cs typeface="Work Sans"/>
                <a:sym typeface="Work Sans"/>
              </a:rPr>
              <a:t>samverkansprojekt </a:t>
            </a:r>
          </a:p>
          <a:p>
            <a:pPr algn="l" marL="388628" indent="-194314" lvl="1">
              <a:lnSpc>
                <a:spcPts val="2520"/>
              </a:lnSpc>
              <a:buFont typeface="Arial"/>
              <a:buChar char="•"/>
            </a:pPr>
            <a:r>
              <a:rPr lang="en-US" sz="1800">
                <a:solidFill>
                  <a:srgbClr val="505E32"/>
                </a:solidFill>
                <a:latin typeface="Work Sans"/>
                <a:ea typeface="Work Sans"/>
                <a:cs typeface="Work Sans"/>
                <a:sym typeface="Work Sans"/>
              </a:rPr>
              <a:t>miniprojekt</a:t>
            </a:r>
          </a:p>
          <a:p>
            <a:pPr algn="l" marL="388628" indent="-194314" lvl="1">
              <a:lnSpc>
                <a:spcPts val="2520"/>
              </a:lnSpc>
              <a:buFont typeface="Arial"/>
              <a:buChar char="•"/>
            </a:pPr>
            <a:r>
              <a:rPr lang="en-US" sz="1800">
                <a:solidFill>
                  <a:srgbClr val="505E32"/>
                </a:solidFill>
                <a:latin typeface="Work Sans"/>
                <a:ea typeface="Work Sans"/>
                <a:cs typeface="Work Sans"/>
                <a:sym typeface="Work Sans"/>
              </a:rPr>
              <a:t>LAG-ägda projekt </a:t>
            </a:r>
          </a:p>
          <a:p>
            <a:pPr algn="l">
              <a:lnSpc>
                <a:spcPts val="2520"/>
              </a:lnSpc>
            </a:pPr>
          </a:p>
          <a:p>
            <a:pPr algn="l">
              <a:lnSpc>
                <a:spcPts val="2520"/>
              </a:lnSpc>
            </a:pPr>
            <a:r>
              <a:rPr lang="en-US" sz="1800" u="sng">
                <a:solidFill>
                  <a:srgbClr val="505E32"/>
                </a:solidFill>
                <a:latin typeface="Work Sans"/>
                <a:ea typeface="Work Sans"/>
                <a:cs typeface="Work Sans"/>
                <a:sym typeface="Work Sans"/>
                <a:hlinkClick r:id="rId4" tooltip="https://mittnordvast.se/vara-stod/"/>
              </a:rPr>
              <a:t>Läs mer här!</a:t>
            </a:r>
          </a:p>
        </p:txBody>
      </p:sp>
      <p:sp>
        <p:nvSpPr>
          <p:cNvPr name="TextBox 8" id="8"/>
          <p:cNvSpPr txBox="true"/>
          <p:nvPr/>
        </p:nvSpPr>
        <p:spPr>
          <a:xfrm rot="0">
            <a:off x="7214187" y="7482440"/>
            <a:ext cx="4959124" cy="1101471"/>
          </a:xfrm>
          <a:prstGeom prst="rect">
            <a:avLst/>
          </a:prstGeom>
        </p:spPr>
        <p:txBody>
          <a:bodyPr anchor="t" rtlCol="false" tIns="0" lIns="0" bIns="0" rIns="0">
            <a:spAutoFit/>
          </a:bodyPr>
          <a:lstStyle/>
          <a:p>
            <a:pPr algn="ctr">
              <a:lnSpc>
                <a:spcPts val="4242"/>
              </a:lnSpc>
            </a:pPr>
            <a:r>
              <a:rPr lang="en-US" sz="4200" spc="46">
                <a:solidFill>
                  <a:srgbClr val="233D00"/>
                </a:solidFill>
                <a:latin typeface="Yeseva One"/>
                <a:ea typeface="Yeseva One"/>
                <a:cs typeface="Yeseva One"/>
                <a:sym typeface="Yeseva One"/>
              </a:rPr>
              <a:t>Här hittar du </a:t>
            </a:r>
            <a:r>
              <a:rPr lang="en-US" sz="4200" spc="46" u="sng">
                <a:solidFill>
                  <a:srgbClr val="233D00"/>
                </a:solidFill>
                <a:latin typeface="Yeseva One"/>
                <a:ea typeface="Yeseva One"/>
                <a:cs typeface="Yeseva One"/>
                <a:sym typeface="Yeseva One"/>
                <a:hlinkClick r:id="rId5" tooltip="https://mittnordvast.se/projekt/"/>
              </a:rPr>
              <a:t>Alla våra projekt!</a:t>
            </a:r>
          </a:p>
        </p:txBody>
      </p:sp>
      <p:sp>
        <p:nvSpPr>
          <p:cNvPr name="TextBox 9" id="9"/>
          <p:cNvSpPr txBox="true"/>
          <p:nvPr/>
        </p:nvSpPr>
        <p:spPr>
          <a:xfrm rot="0">
            <a:off x="1649564" y="8536287"/>
            <a:ext cx="2063848" cy="283210"/>
          </a:xfrm>
          <a:prstGeom prst="rect">
            <a:avLst/>
          </a:prstGeom>
        </p:spPr>
        <p:txBody>
          <a:bodyPr anchor="t" rtlCol="false" tIns="0" lIns="0" bIns="0" rIns="0">
            <a:spAutoFit/>
          </a:bodyPr>
          <a:lstStyle/>
          <a:p>
            <a:pPr algn="l">
              <a:lnSpc>
                <a:spcPts val="2240"/>
              </a:lnSpc>
              <a:spcBef>
                <a:spcPct val="0"/>
              </a:spcBef>
            </a:pPr>
            <a:r>
              <a:rPr lang="en-US" sz="1600">
                <a:solidFill>
                  <a:srgbClr val="505E32"/>
                </a:solidFill>
                <a:latin typeface="Work Sans"/>
                <a:ea typeface="Work Sans"/>
                <a:cs typeface="Work Sans"/>
                <a:sym typeface="Work Sans"/>
              </a:rPr>
              <a:t>Mötesplats Heden </a:t>
            </a:r>
          </a:p>
        </p:txBody>
      </p:sp>
      <p:sp>
        <p:nvSpPr>
          <p:cNvPr name="TextBox 10" id="10"/>
          <p:cNvSpPr txBox="true"/>
          <p:nvPr/>
        </p:nvSpPr>
        <p:spPr>
          <a:xfrm rot="0">
            <a:off x="12506765" y="8555337"/>
            <a:ext cx="2682819" cy="264160"/>
          </a:xfrm>
          <a:prstGeom prst="rect">
            <a:avLst/>
          </a:prstGeom>
        </p:spPr>
        <p:txBody>
          <a:bodyPr anchor="t" rtlCol="false" tIns="0" lIns="0" bIns="0" rIns="0">
            <a:spAutoFit/>
          </a:bodyPr>
          <a:lstStyle/>
          <a:p>
            <a:pPr algn="ctr">
              <a:lnSpc>
                <a:spcPts val="2240"/>
              </a:lnSpc>
              <a:spcBef>
                <a:spcPct val="0"/>
              </a:spcBef>
            </a:pPr>
            <a:r>
              <a:rPr lang="en-US" sz="1600">
                <a:solidFill>
                  <a:srgbClr val="505E32"/>
                </a:solidFill>
                <a:latin typeface="Canva Sans"/>
                <a:ea typeface="Canva Sans"/>
                <a:cs typeface="Canva Sans"/>
                <a:sym typeface="Canva Sans"/>
              </a:rPr>
              <a:t>Förstudie: Rädda Kustfisket</a:t>
            </a:r>
          </a:p>
        </p:txBody>
      </p:sp>
      <p:grpSp>
        <p:nvGrpSpPr>
          <p:cNvPr name="Group 11" id="11"/>
          <p:cNvGrpSpPr/>
          <p:nvPr/>
        </p:nvGrpSpPr>
        <p:grpSpPr>
          <a:xfrm rot="0">
            <a:off x="0" y="0"/>
            <a:ext cx="419100" cy="10287000"/>
            <a:chOff x="0" y="0"/>
            <a:chExt cx="110380" cy="2709333"/>
          </a:xfrm>
        </p:grpSpPr>
        <p:sp>
          <p:nvSpPr>
            <p:cNvPr name="Freeform 12" id="12"/>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E0E8DE"/>
            </a:solidFill>
          </p:spPr>
        </p:sp>
        <p:sp>
          <p:nvSpPr>
            <p:cNvPr name="TextBox 13" id="13"/>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pic>
        <p:nvPicPr>
          <p:cNvPr name="Picture 14" id="14"/>
          <p:cNvPicPr>
            <a:picLocks noChangeAspect="true"/>
          </p:cNvPicPr>
          <p:nvPr/>
        </p:nvPicPr>
        <p:blipFill>
          <a:blip r:embed="rId6"/>
          <a:stretch>
            <a:fillRect/>
          </a:stretch>
        </p:blipFill>
        <p:spPr>
          <a:xfrm rot="0">
            <a:off x="6014415" y="7537499"/>
            <a:ext cx="1141541" cy="1141541"/>
          </a:xfrm>
          <a:prstGeom prst="rect">
            <a:avLst/>
          </a:prstGeom>
        </p:spPr>
      </p:pic>
      <p:sp>
        <p:nvSpPr>
          <p:cNvPr name="Freeform 15" id="15"/>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7"/>
            <a:stretch>
              <a:fillRect l="0" t="0" r="0" b="0"/>
            </a:stretch>
          </a:blipFill>
        </p:spPr>
      </p:sp>
      <p:pic>
        <p:nvPicPr>
          <p:cNvPr name="Picture 16" id="16"/>
          <p:cNvPicPr>
            <a:picLocks noChangeAspect="true"/>
          </p:cNvPicPr>
          <p:nvPr/>
        </p:nvPicPr>
        <p:blipFill>
          <a:blip r:embed="rId8"/>
          <a:stretch>
            <a:fillRect/>
          </a:stretch>
        </p:blipFill>
        <p:spPr>
          <a:xfrm rot="0">
            <a:off x="11126899" y="4639727"/>
            <a:ext cx="1141541" cy="1141541"/>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F6E9"/>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6230600" cy="2373131"/>
            <a:chOff x="0" y="0"/>
            <a:chExt cx="4274726" cy="625022"/>
          </a:xfrm>
        </p:grpSpPr>
        <p:sp>
          <p:nvSpPr>
            <p:cNvPr name="Freeform 3" id="3"/>
            <p:cNvSpPr/>
            <p:nvPr/>
          </p:nvSpPr>
          <p:spPr>
            <a:xfrm flipH="false" flipV="false" rot="0">
              <a:off x="0" y="0"/>
              <a:ext cx="4274726" cy="625022"/>
            </a:xfrm>
            <a:custGeom>
              <a:avLst/>
              <a:gdLst/>
              <a:ahLst/>
              <a:cxnLst/>
              <a:rect r="r" b="b" t="t" l="l"/>
              <a:pathLst>
                <a:path h="625022" w="4274726">
                  <a:moveTo>
                    <a:pt x="0" y="0"/>
                  </a:moveTo>
                  <a:lnTo>
                    <a:pt x="4274726" y="0"/>
                  </a:lnTo>
                  <a:lnTo>
                    <a:pt x="4274726" y="625022"/>
                  </a:lnTo>
                  <a:lnTo>
                    <a:pt x="0" y="625022"/>
                  </a:lnTo>
                  <a:close/>
                </a:path>
              </a:pathLst>
            </a:custGeom>
            <a:solidFill>
              <a:srgbClr val="087E8B"/>
            </a:solidFill>
          </p:spPr>
        </p:sp>
        <p:sp>
          <p:nvSpPr>
            <p:cNvPr name="TextBox 4" id="4"/>
            <p:cNvSpPr txBox="true"/>
            <p:nvPr/>
          </p:nvSpPr>
          <p:spPr>
            <a:xfrm>
              <a:off x="0" y="-38100"/>
              <a:ext cx="4274726" cy="663122"/>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7166" y="1576742"/>
            <a:ext cx="6986350" cy="4359067"/>
            <a:chOff x="0" y="0"/>
            <a:chExt cx="1881922" cy="1174208"/>
          </a:xfrm>
        </p:grpSpPr>
        <p:sp>
          <p:nvSpPr>
            <p:cNvPr name="Freeform 6" id="6"/>
            <p:cNvSpPr/>
            <p:nvPr/>
          </p:nvSpPr>
          <p:spPr>
            <a:xfrm flipH="false" flipV="false" rot="0">
              <a:off x="0" y="0"/>
              <a:ext cx="1881922" cy="1174208"/>
            </a:xfrm>
            <a:custGeom>
              <a:avLst/>
              <a:gdLst/>
              <a:ahLst/>
              <a:cxnLst/>
              <a:rect r="r" b="b" t="t" l="l"/>
              <a:pathLst>
                <a:path h="1174208" w="1881922">
                  <a:moveTo>
                    <a:pt x="0" y="0"/>
                  </a:moveTo>
                  <a:lnTo>
                    <a:pt x="1881922" y="0"/>
                  </a:lnTo>
                  <a:lnTo>
                    <a:pt x="1881922" y="1174208"/>
                  </a:lnTo>
                  <a:lnTo>
                    <a:pt x="0" y="1174208"/>
                  </a:lnTo>
                  <a:close/>
                </a:path>
              </a:pathLst>
            </a:custGeom>
            <a:blipFill>
              <a:blip r:embed="rId2"/>
              <a:stretch>
                <a:fillRect l="0" t="-3423" r="0" b="-3423"/>
              </a:stretch>
            </a:blipFill>
          </p:spPr>
        </p:sp>
      </p:grpSp>
      <p:grpSp>
        <p:nvGrpSpPr>
          <p:cNvPr name="Group 7" id="7"/>
          <p:cNvGrpSpPr/>
          <p:nvPr/>
        </p:nvGrpSpPr>
        <p:grpSpPr>
          <a:xfrm rot="0">
            <a:off x="14048610" y="1576742"/>
            <a:ext cx="3210690" cy="4359067"/>
            <a:chOff x="0" y="0"/>
            <a:chExt cx="864868" cy="1174208"/>
          </a:xfrm>
        </p:grpSpPr>
        <p:sp>
          <p:nvSpPr>
            <p:cNvPr name="Freeform 8" id="8"/>
            <p:cNvSpPr/>
            <p:nvPr/>
          </p:nvSpPr>
          <p:spPr>
            <a:xfrm flipH="false" flipV="false" rot="0">
              <a:off x="0" y="0"/>
              <a:ext cx="864868" cy="1174208"/>
            </a:xfrm>
            <a:custGeom>
              <a:avLst/>
              <a:gdLst/>
              <a:ahLst/>
              <a:cxnLst/>
              <a:rect r="r" b="b" t="t" l="l"/>
              <a:pathLst>
                <a:path h="1174208" w="864868">
                  <a:moveTo>
                    <a:pt x="0" y="0"/>
                  </a:moveTo>
                  <a:lnTo>
                    <a:pt x="864868" y="0"/>
                  </a:lnTo>
                  <a:lnTo>
                    <a:pt x="864868" y="1174208"/>
                  </a:lnTo>
                  <a:lnTo>
                    <a:pt x="0" y="1174208"/>
                  </a:lnTo>
                  <a:close/>
                </a:path>
              </a:pathLst>
            </a:custGeom>
            <a:blipFill>
              <a:blip r:embed="rId3"/>
              <a:stretch>
                <a:fillRect l="-47229" t="0" r="-47229" b="0"/>
              </a:stretch>
            </a:blipFill>
          </p:spPr>
        </p:sp>
      </p:grpSp>
      <p:grpSp>
        <p:nvGrpSpPr>
          <p:cNvPr name="Group 9" id="9"/>
          <p:cNvGrpSpPr/>
          <p:nvPr/>
        </p:nvGrpSpPr>
        <p:grpSpPr>
          <a:xfrm rot="0">
            <a:off x="8337366" y="1576742"/>
            <a:ext cx="5388928" cy="4359067"/>
            <a:chOff x="0" y="0"/>
            <a:chExt cx="1451623" cy="1174208"/>
          </a:xfrm>
        </p:grpSpPr>
        <p:sp>
          <p:nvSpPr>
            <p:cNvPr name="Freeform 10" id="10"/>
            <p:cNvSpPr/>
            <p:nvPr/>
          </p:nvSpPr>
          <p:spPr>
            <a:xfrm flipH="false" flipV="false" rot="0">
              <a:off x="0" y="0"/>
              <a:ext cx="1451623" cy="1174208"/>
            </a:xfrm>
            <a:custGeom>
              <a:avLst/>
              <a:gdLst/>
              <a:ahLst/>
              <a:cxnLst/>
              <a:rect r="r" b="b" t="t" l="l"/>
              <a:pathLst>
                <a:path h="1174208" w="1451623">
                  <a:moveTo>
                    <a:pt x="0" y="0"/>
                  </a:moveTo>
                  <a:lnTo>
                    <a:pt x="1451623" y="0"/>
                  </a:lnTo>
                  <a:lnTo>
                    <a:pt x="1451623" y="1174208"/>
                  </a:lnTo>
                  <a:lnTo>
                    <a:pt x="0" y="1174208"/>
                  </a:lnTo>
                  <a:close/>
                </a:path>
              </a:pathLst>
            </a:custGeom>
            <a:blipFill>
              <a:blip r:embed="rId4"/>
              <a:stretch>
                <a:fillRect l="0" t="-11812" r="0" b="-11812"/>
              </a:stretch>
            </a:blipFill>
          </p:spPr>
        </p:sp>
      </p:grpSp>
      <p:grpSp>
        <p:nvGrpSpPr>
          <p:cNvPr name="Group 11" id="11"/>
          <p:cNvGrpSpPr/>
          <p:nvPr/>
        </p:nvGrpSpPr>
        <p:grpSpPr>
          <a:xfrm rot="0">
            <a:off x="0" y="0"/>
            <a:ext cx="419100" cy="10287000"/>
            <a:chOff x="0" y="0"/>
            <a:chExt cx="110380" cy="2709333"/>
          </a:xfrm>
        </p:grpSpPr>
        <p:sp>
          <p:nvSpPr>
            <p:cNvPr name="Freeform 12" id="12"/>
            <p:cNvSpPr/>
            <p:nvPr/>
          </p:nvSpPr>
          <p:spPr>
            <a:xfrm flipH="false" flipV="false" rot="0">
              <a:off x="0" y="0"/>
              <a:ext cx="110380" cy="2709333"/>
            </a:xfrm>
            <a:custGeom>
              <a:avLst/>
              <a:gdLst/>
              <a:ahLst/>
              <a:cxnLst/>
              <a:rect r="r" b="b" t="t" l="l"/>
              <a:pathLst>
                <a:path h="2709333" w="110380">
                  <a:moveTo>
                    <a:pt x="0" y="0"/>
                  </a:moveTo>
                  <a:lnTo>
                    <a:pt x="110380" y="0"/>
                  </a:lnTo>
                  <a:lnTo>
                    <a:pt x="110380" y="2709333"/>
                  </a:lnTo>
                  <a:lnTo>
                    <a:pt x="0" y="2709333"/>
                  </a:lnTo>
                  <a:close/>
                </a:path>
              </a:pathLst>
            </a:custGeom>
            <a:solidFill>
              <a:srgbClr val="2A4D14"/>
            </a:solidFill>
          </p:spPr>
        </p:sp>
        <p:sp>
          <p:nvSpPr>
            <p:cNvPr name="TextBox 13" id="13"/>
            <p:cNvSpPr txBox="true"/>
            <p:nvPr/>
          </p:nvSpPr>
          <p:spPr>
            <a:xfrm>
              <a:off x="0" y="-38100"/>
              <a:ext cx="110380"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14" id="14">
            <a:hlinkClick r:id="rId6" tooltip="https://mittnordvast.se/hitta-hem-i-mitt-nordvast/"/>
          </p:cNvPr>
          <p:cNvSpPr/>
          <p:nvPr/>
        </p:nvSpPr>
        <p:spPr>
          <a:xfrm flipH="false" flipV="false" rot="0">
            <a:off x="16915119" y="8973365"/>
            <a:ext cx="1140816" cy="1140816"/>
          </a:xfrm>
          <a:custGeom>
            <a:avLst/>
            <a:gdLst/>
            <a:ahLst/>
            <a:cxnLst/>
            <a:rect r="r" b="b" t="t" l="l"/>
            <a:pathLst>
              <a:path h="1140816" w="1140816">
                <a:moveTo>
                  <a:pt x="0" y="0"/>
                </a:moveTo>
                <a:lnTo>
                  <a:pt x="1140816" y="0"/>
                </a:lnTo>
                <a:lnTo>
                  <a:pt x="1140816" y="1140816"/>
                </a:lnTo>
                <a:lnTo>
                  <a:pt x="0" y="1140816"/>
                </a:lnTo>
                <a:lnTo>
                  <a:pt x="0" y="0"/>
                </a:lnTo>
                <a:close/>
              </a:path>
            </a:pathLst>
          </a:custGeom>
          <a:blipFill>
            <a:blip r:embed="rId5"/>
            <a:stretch>
              <a:fillRect l="0" t="0" r="0" b="0"/>
            </a:stretch>
          </a:blipFill>
        </p:spPr>
      </p:sp>
      <p:sp>
        <p:nvSpPr>
          <p:cNvPr name="TextBox 15" id="15"/>
          <p:cNvSpPr txBox="true"/>
          <p:nvPr/>
        </p:nvSpPr>
        <p:spPr>
          <a:xfrm rot="0">
            <a:off x="1475026" y="6065077"/>
            <a:ext cx="11607636" cy="1146810"/>
          </a:xfrm>
          <a:prstGeom prst="rect">
            <a:avLst/>
          </a:prstGeom>
        </p:spPr>
        <p:txBody>
          <a:bodyPr anchor="t" rtlCol="false" tIns="0" lIns="0" bIns="0" rIns="0">
            <a:spAutoFit/>
          </a:bodyPr>
          <a:lstStyle/>
          <a:p>
            <a:pPr algn="l">
              <a:lnSpc>
                <a:spcPts val="9240"/>
              </a:lnSpc>
              <a:spcBef>
                <a:spcPct val="0"/>
              </a:spcBef>
            </a:pPr>
            <a:r>
              <a:rPr lang="en-US" sz="6600">
                <a:solidFill>
                  <a:srgbClr val="A54934"/>
                </a:solidFill>
                <a:latin typeface="Yeseva One"/>
                <a:ea typeface="Yeseva One"/>
                <a:cs typeface="Yeseva One"/>
                <a:sym typeface="Yeseva One"/>
              </a:rPr>
              <a:t>Hitta Hem i Mitt Nordväst</a:t>
            </a:r>
          </a:p>
        </p:txBody>
      </p:sp>
      <p:sp>
        <p:nvSpPr>
          <p:cNvPr name="TextBox 16" id="16"/>
          <p:cNvSpPr txBox="true"/>
          <p:nvPr/>
        </p:nvSpPr>
        <p:spPr>
          <a:xfrm rot="0">
            <a:off x="1539917" y="7459510"/>
            <a:ext cx="7336231" cy="1255556"/>
          </a:xfrm>
          <a:prstGeom prst="rect">
            <a:avLst/>
          </a:prstGeom>
        </p:spPr>
        <p:txBody>
          <a:bodyPr anchor="t" rtlCol="false" tIns="0" lIns="0" bIns="0" rIns="0">
            <a:spAutoFit/>
          </a:bodyPr>
          <a:lstStyle/>
          <a:p>
            <a:pPr algn="just">
              <a:lnSpc>
                <a:spcPts val="1680"/>
              </a:lnSpc>
            </a:pPr>
            <a:r>
              <a:rPr lang="en-US" b="true" sz="1200">
                <a:solidFill>
                  <a:srgbClr val="000000"/>
                </a:solidFill>
                <a:latin typeface="Work Sans Bold"/>
                <a:ea typeface="Work Sans Bold"/>
                <a:cs typeface="Work Sans Bold"/>
                <a:sym typeface="Work Sans Bold"/>
              </a:rPr>
              <a:t>I april 2025 </a:t>
            </a:r>
            <a:r>
              <a:rPr lang="en-US" sz="1200">
                <a:solidFill>
                  <a:srgbClr val="000000"/>
                </a:solidFill>
                <a:latin typeface="Work Sans"/>
                <a:ea typeface="Work Sans"/>
                <a:cs typeface="Work Sans"/>
                <a:sym typeface="Work Sans"/>
              </a:rPr>
              <a:t>sjösattes föreningens egna projekt </a:t>
            </a:r>
            <a:r>
              <a:rPr lang="en-US" sz="1200" i="true">
                <a:solidFill>
                  <a:srgbClr val="000000"/>
                </a:solidFill>
                <a:latin typeface="Work Sans Italics"/>
                <a:ea typeface="Work Sans Italics"/>
                <a:cs typeface="Work Sans Italics"/>
                <a:sym typeface="Work Sans Italics"/>
              </a:rPr>
              <a:t>Hitta Hem i Mitt Nordväst</a:t>
            </a:r>
            <a:r>
              <a:rPr lang="en-US" sz="1200">
                <a:solidFill>
                  <a:srgbClr val="000000"/>
                </a:solidFill>
                <a:latin typeface="Work Sans"/>
                <a:ea typeface="Work Sans"/>
                <a:cs typeface="Work Sans"/>
                <a:sym typeface="Work Sans"/>
              </a:rPr>
              <a:t>, vars syfte är att få igång samtalet om ödehus som en resurs för landsbygden, samt att rent konkret hjälpa tomma hus att bli någons hem igen. Projektet kartlägger obebodda hus i Leaderområdets 13 kommuner genom tips från privatpersoner, egna observationer och samarbete med kommunerna. Genom föreläsningar och workshops på temat öde och gamla hus vill projektet stärka människor i sin resa med att väcka liv i tomma hus.</a:t>
            </a:r>
          </a:p>
        </p:txBody>
      </p:sp>
      <p:sp>
        <p:nvSpPr>
          <p:cNvPr name="TextBox 17" id="17"/>
          <p:cNvSpPr txBox="true"/>
          <p:nvPr/>
        </p:nvSpPr>
        <p:spPr>
          <a:xfrm rot="0">
            <a:off x="9414547" y="7459510"/>
            <a:ext cx="7336231" cy="1465133"/>
          </a:xfrm>
          <a:prstGeom prst="rect">
            <a:avLst/>
          </a:prstGeom>
        </p:spPr>
        <p:txBody>
          <a:bodyPr anchor="t" rtlCol="false" tIns="0" lIns="0" bIns="0" rIns="0">
            <a:spAutoFit/>
          </a:bodyPr>
          <a:lstStyle/>
          <a:p>
            <a:pPr algn="just">
              <a:lnSpc>
                <a:spcPts val="1680"/>
              </a:lnSpc>
            </a:pPr>
            <a:r>
              <a:rPr lang="en-US" b="true" sz="1200">
                <a:solidFill>
                  <a:srgbClr val="000000"/>
                </a:solidFill>
                <a:latin typeface="Work Sans Bold"/>
                <a:ea typeface="Work Sans Bold"/>
                <a:cs typeface="Work Sans Bold"/>
                <a:sym typeface="Work Sans Bold"/>
              </a:rPr>
              <a:t>Projektet leds av Pernilla Björverud</a:t>
            </a:r>
            <a:r>
              <a:rPr lang="en-US" sz="1200">
                <a:solidFill>
                  <a:srgbClr val="000000"/>
                </a:solidFill>
                <a:latin typeface="Work Sans"/>
                <a:ea typeface="Work Sans"/>
                <a:cs typeface="Work Sans"/>
                <a:sym typeface="Work Sans"/>
              </a:rPr>
              <a:t> och har under året kartlagt drygt 130 potentiella ödehus. Av dessa har projektet kontaktat 107 fastighetsägare via vykort eller brev, och dessutom matchat fyra ägare med intressenter som matchar dem. Under projektets första månader låg mycket av fokus på att bygga upp hemsidan, ta fram kommunikationsmaterial och skapa en tydlig struktur för genomförandet. Under hösten anordnades den första föreläsningen i projektet, och många fler är på gång under 2026. Projektet har även gästat två lokala mötesplatser för att prata om hur frågan ser ut lokalt, och fler är inplanerade för 2026.</a:t>
            </a:r>
          </a:p>
        </p:txBody>
      </p:sp>
      <p:sp>
        <p:nvSpPr>
          <p:cNvPr name="TextBox 18" id="18"/>
          <p:cNvSpPr txBox="true"/>
          <p:nvPr/>
        </p:nvSpPr>
        <p:spPr>
          <a:xfrm rot="0">
            <a:off x="14048610" y="5985041"/>
            <a:ext cx="3210690" cy="1045979"/>
          </a:xfrm>
          <a:prstGeom prst="rect">
            <a:avLst/>
          </a:prstGeom>
        </p:spPr>
        <p:txBody>
          <a:bodyPr anchor="t" rtlCol="false" tIns="0" lIns="0" bIns="0" rIns="0">
            <a:spAutoFit/>
          </a:bodyPr>
          <a:lstStyle/>
          <a:p>
            <a:pPr algn="just">
              <a:lnSpc>
                <a:spcPts val="1680"/>
              </a:lnSpc>
            </a:pPr>
            <a:r>
              <a:rPr lang="en-US" sz="1200">
                <a:solidFill>
                  <a:srgbClr val="000000"/>
                </a:solidFill>
                <a:latin typeface="Work Sans"/>
                <a:ea typeface="Work Sans"/>
                <a:cs typeface="Work Sans"/>
                <a:sym typeface="Work Sans"/>
              </a:rPr>
              <a:t>Pernilla Björverud, projektledare</a:t>
            </a:r>
          </a:p>
          <a:p>
            <a:pPr algn="just">
              <a:lnSpc>
                <a:spcPts val="1680"/>
              </a:lnSpc>
            </a:pPr>
            <a:r>
              <a:rPr lang="en-US" sz="1200" b="true">
                <a:solidFill>
                  <a:srgbClr val="000000"/>
                </a:solidFill>
                <a:latin typeface="Work Sans Bold"/>
                <a:ea typeface="Work Sans Bold"/>
                <a:cs typeface="Work Sans Bold"/>
                <a:sym typeface="Work Sans Bold"/>
              </a:rPr>
              <a:t>Kontakta mig</a:t>
            </a:r>
          </a:p>
          <a:p>
            <a:pPr algn="just">
              <a:lnSpc>
                <a:spcPts val="1680"/>
              </a:lnSpc>
            </a:pPr>
            <a:r>
              <a:rPr lang="en-US" sz="1200">
                <a:solidFill>
                  <a:srgbClr val="000000"/>
                </a:solidFill>
                <a:latin typeface="Work Sans"/>
                <a:ea typeface="Work Sans"/>
                <a:cs typeface="Work Sans"/>
                <a:sym typeface="Work Sans"/>
              </a:rPr>
              <a:t>Telefon: 0703-80 01 76</a:t>
            </a:r>
          </a:p>
          <a:p>
            <a:pPr algn="just">
              <a:lnSpc>
                <a:spcPts val="1680"/>
              </a:lnSpc>
            </a:pPr>
            <a:r>
              <a:rPr lang="en-US" sz="1200">
                <a:solidFill>
                  <a:srgbClr val="000000"/>
                </a:solidFill>
                <a:latin typeface="Work Sans"/>
                <a:ea typeface="Work Sans"/>
                <a:cs typeface="Work Sans"/>
                <a:sym typeface="Work Sans"/>
              </a:rPr>
              <a:t>Mejl: pernilla.bjorverud@mittnordvast.se</a:t>
            </a:r>
          </a:p>
          <a:p>
            <a:pPr algn="just">
              <a:lnSpc>
                <a:spcPts val="1680"/>
              </a:lnSpc>
            </a:pPr>
          </a:p>
        </p:txBody>
      </p:sp>
      <p:sp>
        <p:nvSpPr>
          <p:cNvPr name="TextBox 19" id="19"/>
          <p:cNvSpPr txBox="true"/>
          <p:nvPr/>
        </p:nvSpPr>
        <p:spPr>
          <a:xfrm rot="0">
            <a:off x="10954825" y="9771653"/>
            <a:ext cx="5960294" cy="276195"/>
          </a:xfrm>
          <a:prstGeom prst="rect">
            <a:avLst/>
          </a:prstGeom>
        </p:spPr>
        <p:txBody>
          <a:bodyPr anchor="t" rtlCol="false" tIns="0" lIns="0" bIns="0" rIns="0">
            <a:spAutoFit/>
          </a:bodyPr>
          <a:lstStyle/>
          <a:p>
            <a:pPr algn="l">
              <a:lnSpc>
                <a:spcPts val="2100"/>
              </a:lnSpc>
              <a:spcBef>
                <a:spcPct val="0"/>
              </a:spcBef>
            </a:pPr>
            <a:r>
              <a:rPr lang="en-US" sz="1500">
                <a:solidFill>
                  <a:srgbClr val="A54934"/>
                </a:solidFill>
                <a:latin typeface="Yeseva One"/>
                <a:ea typeface="Yeseva One"/>
                <a:cs typeface="Yeseva One"/>
                <a:sym typeface="Yeseva One"/>
              </a:rPr>
              <a:t>Skanna eller klicka på QR-koden för att komma till hemsidan</a:t>
            </a:r>
          </a:p>
        </p:txBody>
      </p:sp>
      <p:sp>
        <p:nvSpPr>
          <p:cNvPr name="Freeform 20" id="20"/>
          <p:cNvSpPr/>
          <p:nvPr/>
        </p:nvSpPr>
        <p:spPr>
          <a:xfrm flipH="false" flipV="false" rot="0">
            <a:off x="15526504" y="0"/>
            <a:ext cx="2761496" cy="937266"/>
          </a:xfrm>
          <a:custGeom>
            <a:avLst/>
            <a:gdLst/>
            <a:ahLst/>
            <a:cxnLst/>
            <a:rect r="r" b="b" t="t" l="l"/>
            <a:pathLst>
              <a:path h="937266" w="2761496">
                <a:moveTo>
                  <a:pt x="0" y="0"/>
                </a:moveTo>
                <a:lnTo>
                  <a:pt x="2761496" y="0"/>
                </a:lnTo>
                <a:lnTo>
                  <a:pt x="2761496" y="937266"/>
                </a:lnTo>
                <a:lnTo>
                  <a:pt x="0" y="937266"/>
                </a:lnTo>
                <a:lnTo>
                  <a:pt x="0" y="0"/>
                </a:lnTo>
                <a:close/>
              </a:path>
            </a:pathLst>
          </a:custGeom>
          <a:blipFill>
            <a:blip r:embed="rId7"/>
            <a:stretch>
              <a:fillRect l="0" t="0" r="0" b="0"/>
            </a:stretch>
          </a:blipFill>
        </p:spPr>
      </p:sp>
      <p:sp>
        <p:nvSpPr>
          <p:cNvPr name="TextBox 21" id="21"/>
          <p:cNvSpPr txBox="true"/>
          <p:nvPr/>
        </p:nvSpPr>
        <p:spPr>
          <a:xfrm rot="0">
            <a:off x="1028700" y="262897"/>
            <a:ext cx="11607636" cy="721993"/>
          </a:xfrm>
          <a:prstGeom prst="rect">
            <a:avLst/>
          </a:prstGeom>
        </p:spPr>
        <p:txBody>
          <a:bodyPr anchor="t" rtlCol="false" tIns="0" lIns="0" bIns="0" rIns="0">
            <a:spAutoFit/>
          </a:bodyPr>
          <a:lstStyle/>
          <a:p>
            <a:pPr algn="l">
              <a:lnSpc>
                <a:spcPts val="5880"/>
              </a:lnSpc>
              <a:spcBef>
                <a:spcPct val="0"/>
              </a:spcBef>
            </a:pPr>
            <a:r>
              <a:rPr lang="en-US" sz="4200">
                <a:solidFill>
                  <a:srgbClr val="A54934"/>
                </a:solidFill>
                <a:latin typeface="Yeseva One"/>
                <a:ea typeface="Yeseva One"/>
                <a:cs typeface="Yeseva One"/>
                <a:sym typeface="Yeseva One"/>
              </a:rPr>
              <a:t>LAG-ägt projekt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DAG-M3MUO3Q</dc:identifier>
  <dcterms:modified xsi:type="dcterms:W3CDTF">2011-08-01T06:04:30Z</dcterms:modified>
  <cp:revision>1</cp:revision>
  <dc:title>Årsberättelse mall </dc:title>
</cp:coreProperties>
</file>